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8" r:id="rId3"/>
    <p:sldId id="257" r:id="rId4"/>
    <p:sldId id="258" r:id="rId5"/>
    <p:sldId id="259" r:id="rId6"/>
    <p:sldId id="271" r:id="rId7"/>
    <p:sldId id="273" r:id="rId8"/>
    <p:sldId id="272" r:id="rId9"/>
    <p:sldId id="260" r:id="rId10"/>
    <p:sldId id="261" r:id="rId11"/>
    <p:sldId id="262" r:id="rId12"/>
    <p:sldId id="263" r:id="rId13"/>
    <p:sldId id="269" r:id="rId14"/>
    <p:sldId id="265" r:id="rId15"/>
    <p:sldId id="274" r:id="rId16"/>
    <p:sldId id="266" r:id="rId17"/>
    <p:sldId id="276" r:id="rId18"/>
    <p:sldId id="278" r:id="rId19"/>
    <p:sldId id="277" r:id="rId20"/>
    <p:sldId id="267"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7" autoAdjust="0"/>
  </p:normalViewPr>
  <p:slideViewPr>
    <p:cSldViewPr snapToGrid="0">
      <p:cViewPr varScale="1">
        <p:scale>
          <a:sx n="116" d="100"/>
          <a:sy n="116" d="100"/>
        </p:scale>
        <p:origin x="138" y="192"/>
      </p:cViewPr>
      <p:guideLst/>
    </p:cSldViewPr>
  </p:slideViewPr>
  <p:outlineViewPr>
    <p:cViewPr>
      <p:scale>
        <a:sx n="33" d="100"/>
        <a:sy n="33" d="100"/>
      </p:scale>
      <p:origin x="0" y="-2814"/>
    </p:cViewPr>
  </p:outlin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3251A-9D79-42F1-9FD9-D5BD2A761801}"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5EAC2-304C-4D2A-888B-5851B4DBD7C6}" type="slidenum">
              <a:rPr lang="en-US" smtClean="0"/>
              <a:t>‹#›</a:t>
            </a:fld>
            <a:endParaRPr lang="en-US"/>
          </a:p>
        </p:txBody>
      </p:sp>
    </p:spTree>
    <p:extLst>
      <p:ext uri="{BB962C8B-B14F-4D97-AF65-F5344CB8AC3E}">
        <p14:creationId xmlns:p14="http://schemas.microsoft.com/office/powerpoint/2010/main" val="3503854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Elsa and this is my presentation for my Discrete Structures class. I wanted to demonstrate how crochet could be used to model some of the concepts we learned in class, like sequences, algorithms, and </a:t>
            </a:r>
            <a:r>
              <a:rPr lang="en-US" dirty="0" err="1"/>
              <a:t>pseudocoding</a:t>
            </a:r>
            <a:r>
              <a:rPr lang="en-US" dirty="0"/>
              <a:t>.</a:t>
            </a:r>
          </a:p>
        </p:txBody>
      </p:sp>
      <p:sp>
        <p:nvSpPr>
          <p:cNvPr id="4" name="Slide Number Placeholder 3"/>
          <p:cNvSpPr>
            <a:spLocks noGrp="1"/>
          </p:cNvSpPr>
          <p:nvPr>
            <p:ph type="sldNum" sz="quarter" idx="5"/>
          </p:nvPr>
        </p:nvSpPr>
        <p:spPr/>
        <p:txBody>
          <a:bodyPr/>
          <a:lstStyle/>
          <a:p>
            <a:fld id="{3395EAC2-304C-4D2A-888B-5851B4DBD7C6}" type="slidenum">
              <a:rPr lang="en-US" smtClean="0"/>
              <a:t>1</a:t>
            </a:fld>
            <a:endParaRPr lang="en-US"/>
          </a:p>
        </p:txBody>
      </p:sp>
    </p:spTree>
    <p:extLst>
      <p:ext uri="{BB962C8B-B14F-4D97-AF65-F5344CB8AC3E}">
        <p14:creationId xmlns:p14="http://schemas.microsoft.com/office/powerpoint/2010/main" val="4195066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a step up from making circles, we can make shapes with volume like spheres!</a:t>
            </a:r>
          </a:p>
          <a:p>
            <a:r>
              <a:rPr lang="en-US" dirty="0"/>
              <a:t>Here is a graph that demonstrates this perfectly.</a:t>
            </a:r>
          </a:p>
          <a:p>
            <a:r>
              <a:rPr lang="en-US" dirty="0"/>
              <a:t>Just like making a circle, you will first start with increasing the number of stitches in each row at a regular rate.</a:t>
            </a:r>
          </a:p>
          <a:p>
            <a:r>
              <a:rPr lang="en-US" dirty="0"/>
              <a:t>That is the line of dots on the left side of the graph, going upward incrementally.</a:t>
            </a:r>
          </a:p>
          <a:p>
            <a:r>
              <a:rPr lang="en-US" dirty="0"/>
              <a:t>Though at some point, the curve of the sphere has to level out, so we stop increasing the stitches.</a:t>
            </a:r>
          </a:p>
          <a:p>
            <a:r>
              <a:rPr lang="en-US" dirty="0"/>
              <a:t>This is represented by the horizontal line of dots at the top of the graph.</a:t>
            </a:r>
          </a:p>
          <a:p>
            <a:r>
              <a:rPr lang="en-US" dirty="0"/>
              <a:t>At this point the sphere will look like a cup.</a:t>
            </a:r>
          </a:p>
          <a:p>
            <a:r>
              <a:rPr lang="en-US" dirty="0"/>
              <a:t>In order to close off the sphere, you will need to decrease the number of stitches per row using decrease stitches.</a:t>
            </a:r>
          </a:p>
          <a:p>
            <a:r>
              <a:rPr lang="en-US" dirty="0"/>
              <a:t>Decreasing means to stitch two adjacent stitches into one, and eventually the rest of the curve of the sphere is formed.</a:t>
            </a:r>
          </a:p>
        </p:txBody>
      </p:sp>
      <p:sp>
        <p:nvSpPr>
          <p:cNvPr id="4" name="Slide Number Placeholder 3"/>
          <p:cNvSpPr>
            <a:spLocks noGrp="1"/>
          </p:cNvSpPr>
          <p:nvPr>
            <p:ph type="sldNum" sz="quarter" idx="5"/>
          </p:nvPr>
        </p:nvSpPr>
        <p:spPr/>
        <p:txBody>
          <a:bodyPr/>
          <a:lstStyle/>
          <a:p>
            <a:fld id="{3395EAC2-304C-4D2A-888B-5851B4DBD7C6}" type="slidenum">
              <a:rPr lang="en-US" smtClean="0"/>
              <a:t>10</a:t>
            </a:fld>
            <a:endParaRPr lang="en-US"/>
          </a:p>
        </p:txBody>
      </p:sp>
    </p:spTree>
    <p:extLst>
      <p:ext uri="{BB962C8B-B14F-4D97-AF65-F5344CB8AC3E}">
        <p14:creationId xmlns:p14="http://schemas.microsoft.com/office/powerpoint/2010/main" val="2553932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if you change the number of stitches you start with, and the number of stitches you increase by each round, you can make lots more shapes than just spheres.</a:t>
            </a:r>
          </a:p>
          <a:p>
            <a:r>
              <a:rPr lang="en-US" dirty="0"/>
              <a:t>There’s a certain section of crochet called amigurumi, which is to make plushies, toys, or any three-dimensional shape from crochet.</a:t>
            </a:r>
          </a:p>
          <a:p>
            <a:r>
              <a:rPr lang="en-US" dirty="0"/>
              <a:t>This guide on the right goes over the general idea of making different shapes with amigurumi.</a:t>
            </a:r>
          </a:p>
          <a:p>
            <a:r>
              <a:rPr lang="en-US" dirty="0"/>
              <a:t>If you wanted a flat circle, the trick would be to start with 8 stitches and increase the number of stitches with multiples of 8.</a:t>
            </a:r>
          </a:p>
          <a:p>
            <a:r>
              <a:rPr lang="en-US" dirty="0"/>
              <a:t>But if you wanted something pointier, you could start with less stitches and use a smaller number as a base multiple.</a:t>
            </a:r>
          </a:p>
          <a:p>
            <a:r>
              <a:rPr lang="en-US" dirty="0"/>
              <a:t>For instance, the nose of the shark I made had to be very pointy, so I started with 6 stitches and increased by 3 each round.</a:t>
            </a:r>
          </a:p>
          <a:p>
            <a:r>
              <a:rPr lang="en-US" dirty="0"/>
              <a:t>The bell of the jellyfish had to be quite round, so I did things by multiples of 6.</a:t>
            </a:r>
          </a:p>
        </p:txBody>
      </p:sp>
      <p:sp>
        <p:nvSpPr>
          <p:cNvPr id="4" name="Slide Number Placeholder 3"/>
          <p:cNvSpPr>
            <a:spLocks noGrp="1"/>
          </p:cNvSpPr>
          <p:nvPr>
            <p:ph type="sldNum" sz="quarter" idx="5"/>
          </p:nvPr>
        </p:nvSpPr>
        <p:spPr/>
        <p:txBody>
          <a:bodyPr/>
          <a:lstStyle/>
          <a:p>
            <a:fld id="{3395EAC2-304C-4D2A-888B-5851B4DBD7C6}" type="slidenum">
              <a:rPr lang="en-US" smtClean="0"/>
              <a:t>11</a:t>
            </a:fld>
            <a:endParaRPr lang="en-US"/>
          </a:p>
        </p:txBody>
      </p:sp>
    </p:spTree>
    <p:extLst>
      <p:ext uri="{BB962C8B-B14F-4D97-AF65-F5344CB8AC3E}">
        <p14:creationId xmlns:p14="http://schemas.microsoft.com/office/powerpoint/2010/main" val="1354094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complicated mathematical concepts that can be modeled with crochet too.</a:t>
            </a:r>
          </a:p>
          <a:p>
            <a:r>
              <a:rPr lang="en-US" dirty="0"/>
              <a:t>Fractals are a very interesting pattern in math, in that they take a geometric shape and expand infinitely outward or infinitely inward.</a:t>
            </a:r>
          </a:p>
          <a:p>
            <a:r>
              <a:rPr lang="en-US" dirty="0"/>
              <a:t>It’s very tricky to simulate an entire fractal, but many people have illustrated them in sections, like this crocheted Sierpinski triangle.</a:t>
            </a:r>
          </a:p>
          <a:p>
            <a:r>
              <a:rPr lang="en-US" dirty="0"/>
              <a:t>The person behind this creation made it with one continuous thread too!</a:t>
            </a:r>
          </a:p>
          <a:p>
            <a:r>
              <a:rPr lang="en-US" dirty="0"/>
              <a:t>Though I think an easier way to model these concepts is with a large piece of fabric and stitch the design onto them, as a lot of people have done with the golden ratio and the Fibonacci sequence.</a:t>
            </a:r>
          </a:p>
        </p:txBody>
      </p:sp>
      <p:sp>
        <p:nvSpPr>
          <p:cNvPr id="4" name="Slide Number Placeholder 3"/>
          <p:cNvSpPr>
            <a:spLocks noGrp="1"/>
          </p:cNvSpPr>
          <p:nvPr>
            <p:ph type="sldNum" sz="quarter" idx="5"/>
          </p:nvPr>
        </p:nvSpPr>
        <p:spPr/>
        <p:txBody>
          <a:bodyPr/>
          <a:lstStyle/>
          <a:p>
            <a:fld id="{3395EAC2-304C-4D2A-888B-5851B4DBD7C6}" type="slidenum">
              <a:rPr lang="en-US" smtClean="0"/>
              <a:t>12</a:t>
            </a:fld>
            <a:endParaRPr lang="en-US"/>
          </a:p>
        </p:txBody>
      </p:sp>
    </p:spTree>
    <p:extLst>
      <p:ext uri="{BB962C8B-B14F-4D97-AF65-F5344CB8AC3E}">
        <p14:creationId xmlns:p14="http://schemas.microsoft.com/office/powerpoint/2010/main" val="131447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one of my favorite discoveries when I was researching for this project.</a:t>
            </a:r>
          </a:p>
          <a:p>
            <a:r>
              <a:rPr lang="en-US" dirty="0"/>
              <a:t>When making a circle or a sphere, one could say that the surface has a positive curve, but hyperbolic geometry is when the surface has a negative curve.</a:t>
            </a:r>
          </a:p>
          <a:p>
            <a:r>
              <a:rPr lang="en-US" dirty="0"/>
              <a:t>This is best described as looking at a saddle. The places where your legs drape over are curved downwards, but the front and back of the saddle are curved upwards.</a:t>
            </a:r>
          </a:p>
          <a:p>
            <a:r>
              <a:rPr lang="en-US" dirty="0"/>
              <a:t>This can be modeled pretty easily with crochet, as when you put in too many stitches, the fabric starts to warp and curl in interesting ways, making the same saddle-like shapes.</a:t>
            </a:r>
          </a:p>
          <a:p>
            <a:r>
              <a:rPr lang="en-US" dirty="0"/>
              <a:t>The pictures on the right are examples of this concept; they look so unnaturally natural, you know?</a:t>
            </a:r>
          </a:p>
        </p:txBody>
      </p:sp>
      <p:sp>
        <p:nvSpPr>
          <p:cNvPr id="4" name="Slide Number Placeholder 3"/>
          <p:cNvSpPr>
            <a:spLocks noGrp="1"/>
          </p:cNvSpPr>
          <p:nvPr>
            <p:ph type="sldNum" sz="quarter" idx="5"/>
          </p:nvPr>
        </p:nvSpPr>
        <p:spPr/>
        <p:txBody>
          <a:bodyPr/>
          <a:lstStyle/>
          <a:p>
            <a:fld id="{3395EAC2-304C-4D2A-888B-5851B4DBD7C6}" type="slidenum">
              <a:rPr lang="en-US" smtClean="0"/>
              <a:t>13</a:t>
            </a:fld>
            <a:endParaRPr lang="en-US"/>
          </a:p>
        </p:txBody>
      </p:sp>
    </p:spTree>
    <p:extLst>
      <p:ext uri="{BB962C8B-B14F-4D97-AF65-F5344CB8AC3E}">
        <p14:creationId xmlns:p14="http://schemas.microsoft.com/office/powerpoint/2010/main" val="2273979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there’s an exhibit that takes this concept to the extreme.</a:t>
            </a:r>
          </a:p>
          <a:p>
            <a:r>
              <a:rPr lang="en-US" dirty="0"/>
              <a:t>This is the Crochet Coral Reef!</a:t>
            </a:r>
          </a:p>
          <a:p>
            <a:r>
              <a:rPr lang="en-US" dirty="0"/>
              <a:t>It features all sorts of displays that replicate the various aquatic ecosystems within the ocean.</a:t>
            </a:r>
          </a:p>
          <a:p>
            <a:r>
              <a:rPr lang="en-US" dirty="0"/>
              <a:t>Considering that crochet cannot be replicated by machines, that means that all of this was handmade!</a:t>
            </a:r>
          </a:p>
          <a:p>
            <a:r>
              <a:rPr lang="en-US" dirty="0"/>
              <a:t>It is just so beautiful, and it really brings to light how diverse and strange underwater life can be.</a:t>
            </a:r>
          </a:p>
        </p:txBody>
      </p:sp>
      <p:sp>
        <p:nvSpPr>
          <p:cNvPr id="4" name="Slide Number Placeholder 3"/>
          <p:cNvSpPr>
            <a:spLocks noGrp="1"/>
          </p:cNvSpPr>
          <p:nvPr>
            <p:ph type="sldNum" sz="quarter" idx="5"/>
          </p:nvPr>
        </p:nvSpPr>
        <p:spPr/>
        <p:txBody>
          <a:bodyPr/>
          <a:lstStyle/>
          <a:p>
            <a:fld id="{3395EAC2-304C-4D2A-888B-5851B4DBD7C6}" type="slidenum">
              <a:rPr lang="en-US" smtClean="0"/>
              <a:t>14</a:t>
            </a:fld>
            <a:endParaRPr lang="en-US"/>
          </a:p>
        </p:txBody>
      </p:sp>
    </p:spTree>
    <p:extLst>
      <p:ext uri="{BB962C8B-B14F-4D97-AF65-F5344CB8AC3E}">
        <p14:creationId xmlns:p14="http://schemas.microsoft.com/office/powerpoint/2010/main" val="4136505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more images of the Crochet Coral Reef.</a:t>
            </a:r>
          </a:p>
          <a:p>
            <a:r>
              <a:rPr lang="en-US" dirty="0"/>
              <a:t>You can really see all the different colors and threads used in these projects.</a:t>
            </a:r>
          </a:p>
          <a:p>
            <a:r>
              <a:rPr lang="en-US" dirty="0"/>
              <a:t>I highly encourage you to look into these works of art.</a:t>
            </a:r>
          </a:p>
        </p:txBody>
      </p:sp>
      <p:sp>
        <p:nvSpPr>
          <p:cNvPr id="4" name="Slide Number Placeholder 3"/>
          <p:cNvSpPr>
            <a:spLocks noGrp="1"/>
          </p:cNvSpPr>
          <p:nvPr>
            <p:ph type="sldNum" sz="quarter" idx="5"/>
          </p:nvPr>
        </p:nvSpPr>
        <p:spPr/>
        <p:txBody>
          <a:bodyPr/>
          <a:lstStyle/>
          <a:p>
            <a:fld id="{3395EAC2-304C-4D2A-888B-5851B4DBD7C6}" type="slidenum">
              <a:rPr lang="en-US" smtClean="0"/>
              <a:t>15</a:t>
            </a:fld>
            <a:endParaRPr lang="en-US"/>
          </a:p>
        </p:txBody>
      </p:sp>
    </p:spTree>
    <p:extLst>
      <p:ext uri="{BB962C8B-B14F-4D97-AF65-F5344CB8AC3E}">
        <p14:creationId xmlns:p14="http://schemas.microsoft.com/office/powerpoint/2010/main" val="94338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all of that in mind, I was inspired to make my own pattern!</a:t>
            </a:r>
          </a:p>
          <a:p>
            <a:r>
              <a:rPr lang="en-US" dirty="0"/>
              <a:t>I wanted to create something that I could wear every day while being reminded of the beauty of math and crochet, and how easy it is to translate that into a repeatable algorithm.</a:t>
            </a:r>
          </a:p>
          <a:p>
            <a:r>
              <a:rPr lang="en-US" dirty="0"/>
              <a:t>So, I created a pattern for a hair scrunchie that looks like the hyperbolic geometry from before.</a:t>
            </a:r>
          </a:p>
          <a:p>
            <a:r>
              <a:rPr lang="en-US" dirty="0"/>
              <a:t>You can follow along if you want, but I’ll show you the process of how it turned out anyway!</a:t>
            </a:r>
          </a:p>
        </p:txBody>
      </p:sp>
      <p:sp>
        <p:nvSpPr>
          <p:cNvPr id="4" name="Slide Number Placeholder 3"/>
          <p:cNvSpPr>
            <a:spLocks noGrp="1"/>
          </p:cNvSpPr>
          <p:nvPr>
            <p:ph type="sldNum" sz="quarter" idx="5"/>
          </p:nvPr>
        </p:nvSpPr>
        <p:spPr/>
        <p:txBody>
          <a:bodyPr/>
          <a:lstStyle/>
          <a:p>
            <a:fld id="{3395EAC2-304C-4D2A-888B-5851B4DBD7C6}" type="slidenum">
              <a:rPr lang="en-US" smtClean="0"/>
              <a:t>16</a:t>
            </a:fld>
            <a:endParaRPr lang="en-US"/>
          </a:p>
        </p:txBody>
      </p:sp>
    </p:spTree>
    <p:extLst>
      <p:ext uri="{BB962C8B-B14F-4D97-AF65-F5344CB8AC3E}">
        <p14:creationId xmlns:p14="http://schemas.microsoft.com/office/powerpoint/2010/main" val="2660146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First, I attached the yarn to the hairband with a slip stitch. I have a stitch marker as well to help me keep track of how many rounds I’ve made.</a:t>
            </a:r>
          </a:p>
          <a:p>
            <a:pPr marL="228600" indent="-228600">
              <a:buAutoNum type="arabicPeriod"/>
            </a:pPr>
            <a:r>
              <a:rPr lang="en-US" dirty="0"/>
              <a:t>Next, I made a single crochet and put the stitch marker through it.</a:t>
            </a:r>
          </a:p>
          <a:p>
            <a:pPr marL="228600" indent="-228600">
              <a:buAutoNum type="arabicPeriod"/>
            </a:pPr>
            <a:r>
              <a:rPr lang="en-US" dirty="0"/>
              <a:t>The hairband I had seemed to fit 32 single crochet, which I thought was nice because I could increment the number of stitches by numbers in base 2.</a:t>
            </a:r>
          </a:p>
          <a:p>
            <a:pPr marL="228600" indent="-228600">
              <a:buAutoNum type="arabicPeriod"/>
            </a:pPr>
            <a:r>
              <a:rPr lang="en-US" dirty="0"/>
              <a:t>When I finished the first round, the hairband looked very round and all the stitches fit very snugly.</a:t>
            </a:r>
          </a:p>
        </p:txBody>
      </p:sp>
      <p:sp>
        <p:nvSpPr>
          <p:cNvPr id="4" name="Slide Number Placeholder 3"/>
          <p:cNvSpPr>
            <a:spLocks noGrp="1"/>
          </p:cNvSpPr>
          <p:nvPr>
            <p:ph type="sldNum" sz="quarter" idx="5"/>
          </p:nvPr>
        </p:nvSpPr>
        <p:spPr/>
        <p:txBody>
          <a:bodyPr/>
          <a:lstStyle/>
          <a:p>
            <a:fld id="{3395EAC2-304C-4D2A-888B-5851B4DBD7C6}" type="slidenum">
              <a:rPr lang="en-US" smtClean="0"/>
              <a:t>17</a:t>
            </a:fld>
            <a:endParaRPr lang="en-US"/>
          </a:p>
        </p:txBody>
      </p:sp>
    </p:spTree>
    <p:extLst>
      <p:ext uri="{BB962C8B-B14F-4D97-AF65-F5344CB8AC3E}">
        <p14:creationId xmlns:p14="http://schemas.microsoft.com/office/powerpoint/2010/main" val="2560888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When starting the second round, you want to take off the stitch marker, make your next stitch, then place the stitch marker in the stitch you just made. Make another stitch in that same space, and you’ve made an increase!</a:t>
            </a:r>
          </a:p>
          <a:p>
            <a:r>
              <a:rPr lang="en-US" dirty="0"/>
              <a:t>6. Continuing that sequence, making two stitches in each space, the fabric starts to warp and curl.</a:t>
            </a:r>
          </a:p>
          <a:p>
            <a:r>
              <a:rPr lang="en-US" dirty="0"/>
              <a:t>7. By the time I finished the second round, the hairband was no longer laying flat…</a:t>
            </a:r>
          </a:p>
          <a:p>
            <a:r>
              <a:rPr lang="en-US" dirty="0"/>
              <a:t>8. …and the third round emphasized the saddle shapes that were beginning to form.</a:t>
            </a:r>
          </a:p>
        </p:txBody>
      </p:sp>
      <p:sp>
        <p:nvSpPr>
          <p:cNvPr id="4" name="Slide Number Placeholder 3"/>
          <p:cNvSpPr>
            <a:spLocks noGrp="1"/>
          </p:cNvSpPr>
          <p:nvPr>
            <p:ph type="sldNum" sz="quarter" idx="5"/>
          </p:nvPr>
        </p:nvSpPr>
        <p:spPr/>
        <p:txBody>
          <a:bodyPr/>
          <a:lstStyle/>
          <a:p>
            <a:fld id="{3395EAC2-304C-4D2A-888B-5851B4DBD7C6}" type="slidenum">
              <a:rPr lang="en-US" smtClean="0"/>
              <a:t>18</a:t>
            </a:fld>
            <a:endParaRPr lang="en-US"/>
          </a:p>
        </p:txBody>
      </p:sp>
    </p:spTree>
    <p:extLst>
      <p:ext uri="{BB962C8B-B14F-4D97-AF65-F5344CB8AC3E}">
        <p14:creationId xmlns:p14="http://schemas.microsoft.com/office/powerpoint/2010/main" val="4205391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When I finished the third round, the ripples were very defined, and it almost looks like a weird flower!</a:t>
            </a:r>
          </a:p>
          <a:p>
            <a:r>
              <a:rPr lang="en-US" dirty="0"/>
              <a:t>10. By the fourth round, I had made 256 stitches all the way around, plus the 128 stitches from the round before, plus the 64 stitches from the round before that, PLUS the 32 stitches I had made in the beginning!</a:t>
            </a:r>
          </a:p>
          <a:p>
            <a:r>
              <a:rPr lang="en-US" dirty="0"/>
              <a:t>11. You can do the math on that. At that point my hand was starting to cramp, and considering that each round used twice the amount of yarn and twice the amount of time as the previous round, I felt that this was large enough.</a:t>
            </a:r>
          </a:p>
        </p:txBody>
      </p:sp>
      <p:sp>
        <p:nvSpPr>
          <p:cNvPr id="4" name="Slide Number Placeholder 3"/>
          <p:cNvSpPr>
            <a:spLocks noGrp="1"/>
          </p:cNvSpPr>
          <p:nvPr>
            <p:ph type="sldNum" sz="quarter" idx="5"/>
          </p:nvPr>
        </p:nvSpPr>
        <p:spPr/>
        <p:txBody>
          <a:bodyPr/>
          <a:lstStyle/>
          <a:p>
            <a:fld id="{3395EAC2-304C-4D2A-888B-5851B4DBD7C6}" type="slidenum">
              <a:rPr lang="en-US" smtClean="0"/>
              <a:t>19</a:t>
            </a:fld>
            <a:endParaRPr lang="en-US"/>
          </a:p>
        </p:txBody>
      </p:sp>
    </p:spTree>
    <p:extLst>
      <p:ext uri="{BB962C8B-B14F-4D97-AF65-F5344CB8AC3E}">
        <p14:creationId xmlns:p14="http://schemas.microsoft.com/office/powerpoint/2010/main" val="425251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what I would like to go over in my presentation:</a:t>
            </a:r>
          </a:p>
          <a:p>
            <a:pPr marL="171450" indent="-171450">
              <a:buFontTx/>
              <a:buChar char="-"/>
            </a:pPr>
            <a:r>
              <a:rPr lang="en-US" dirty="0"/>
              <a:t>I’m going to define what crochet is,</a:t>
            </a:r>
          </a:p>
          <a:p>
            <a:pPr marL="171450" indent="-171450">
              <a:buFontTx/>
              <a:buChar char="-"/>
            </a:pPr>
            <a:r>
              <a:rPr lang="en-US" dirty="0"/>
              <a:t>Go over a brief history of fiber arts and its relation to computing,</a:t>
            </a:r>
          </a:p>
          <a:p>
            <a:pPr marL="171450" indent="-171450">
              <a:buFontTx/>
              <a:buChar char="-"/>
            </a:pPr>
            <a:r>
              <a:rPr lang="en-US" dirty="0"/>
              <a:t>What kinds of sequences and algorithms appear in crochet patterns,</a:t>
            </a:r>
          </a:p>
          <a:p>
            <a:pPr marL="171450" indent="-171450">
              <a:buFontTx/>
              <a:buChar char="-"/>
            </a:pPr>
            <a:r>
              <a:rPr lang="en-US" dirty="0"/>
              <a:t>How you can create circles and spheres in crochet,</a:t>
            </a:r>
          </a:p>
          <a:p>
            <a:pPr marL="171450" indent="-171450">
              <a:buFontTx/>
              <a:buChar char="-"/>
            </a:pPr>
            <a:r>
              <a:rPr lang="en-US" dirty="0"/>
              <a:t>Some other types of mathematical concepts that can be modeled in crochet,</a:t>
            </a:r>
          </a:p>
          <a:p>
            <a:pPr marL="171450" indent="-171450">
              <a:buFontTx/>
              <a:buChar char="-"/>
            </a:pPr>
            <a:r>
              <a:rPr lang="en-US" dirty="0"/>
              <a:t>And a quick pattern for anyone interested in the craft!</a:t>
            </a:r>
          </a:p>
        </p:txBody>
      </p:sp>
      <p:sp>
        <p:nvSpPr>
          <p:cNvPr id="4" name="Slide Number Placeholder 3"/>
          <p:cNvSpPr>
            <a:spLocks noGrp="1"/>
          </p:cNvSpPr>
          <p:nvPr>
            <p:ph type="sldNum" sz="quarter" idx="5"/>
          </p:nvPr>
        </p:nvSpPr>
        <p:spPr/>
        <p:txBody>
          <a:bodyPr/>
          <a:lstStyle/>
          <a:p>
            <a:fld id="{3395EAC2-304C-4D2A-888B-5851B4DBD7C6}" type="slidenum">
              <a:rPr lang="en-US" smtClean="0"/>
              <a:t>2</a:t>
            </a:fld>
            <a:endParaRPr lang="en-US"/>
          </a:p>
        </p:txBody>
      </p:sp>
    </p:spTree>
    <p:extLst>
      <p:ext uri="{BB962C8B-B14F-4D97-AF65-F5344CB8AC3E}">
        <p14:creationId xmlns:p14="http://schemas.microsoft.com/office/powerpoint/2010/main" val="2350096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conclude!</a:t>
            </a:r>
          </a:p>
          <a:p>
            <a:r>
              <a:rPr lang="en-US" dirty="0"/>
              <a:t>I feel that crochet can be used very well to demonstrate advanced mathematical concepts.</a:t>
            </a:r>
          </a:p>
          <a:p>
            <a:r>
              <a:rPr lang="en-US" dirty="0"/>
              <a:t>I find it very fun to be able to create fabric from just yarn and a hook, and it’s even more fun designing your own patterns and creating interesting shapes.</a:t>
            </a:r>
          </a:p>
          <a:p>
            <a:r>
              <a:rPr lang="en-US" dirty="0"/>
              <a:t>Making your own patterns, or even just writing them, is the same process as creating an algorithm or program.</a:t>
            </a:r>
          </a:p>
          <a:p>
            <a:r>
              <a:rPr lang="en-US" dirty="0"/>
              <a:t>It’s the same thought process, because after all, one of the first “computers” was a revolutionary weaving machine. </a:t>
            </a:r>
          </a:p>
          <a:p>
            <a:r>
              <a:rPr lang="en-US" dirty="0"/>
              <a:t>Programming and fiber arts will always be interwoven.</a:t>
            </a:r>
          </a:p>
        </p:txBody>
      </p:sp>
      <p:sp>
        <p:nvSpPr>
          <p:cNvPr id="4" name="Slide Number Placeholder 3"/>
          <p:cNvSpPr>
            <a:spLocks noGrp="1"/>
          </p:cNvSpPr>
          <p:nvPr>
            <p:ph type="sldNum" sz="quarter" idx="5"/>
          </p:nvPr>
        </p:nvSpPr>
        <p:spPr/>
        <p:txBody>
          <a:bodyPr/>
          <a:lstStyle/>
          <a:p>
            <a:fld id="{3395EAC2-304C-4D2A-888B-5851B4DBD7C6}" type="slidenum">
              <a:rPr lang="en-US" smtClean="0"/>
              <a:t>20</a:t>
            </a:fld>
            <a:endParaRPr lang="en-US"/>
          </a:p>
        </p:txBody>
      </p:sp>
    </p:spTree>
    <p:extLst>
      <p:ext uri="{BB962C8B-B14F-4D97-AF65-F5344CB8AC3E}">
        <p14:creationId xmlns:p14="http://schemas.microsoft.com/office/powerpoint/2010/main" val="367969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all the sources I linked to within the presentation. Thank you for watching!</a:t>
            </a:r>
          </a:p>
        </p:txBody>
      </p:sp>
      <p:sp>
        <p:nvSpPr>
          <p:cNvPr id="4" name="Slide Number Placeholder 3"/>
          <p:cNvSpPr>
            <a:spLocks noGrp="1"/>
          </p:cNvSpPr>
          <p:nvPr>
            <p:ph type="sldNum" sz="quarter" idx="5"/>
          </p:nvPr>
        </p:nvSpPr>
        <p:spPr/>
        <p:txBody>
          <a:bodyPr/>
          <a:lstStyle/>
          <a:p>
            <a:fld id="{3395EAC2-304C-4D2A-888B-5851B4DBD7C6}" type="slidenum">
              <a:rPr lang="en-US" smtClean="0"/>
              <a:t>21</a:t>
            </a:fld>
            <a:endParaRPr lang="en-US"/>
          </a:p>
        </p:txBody>
      </p:sp>
    </p:spTree>
    <p:extLst>
      <p:ext uri="{BB962C8B-B14F-4D97-AF65-F5344CB8AC3E}">
        <p14:creationId xmlns:p14="http://schemas.microsoft.com/office/powerpoint/2010/main" val="3628683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crochet? </a:t>
            </a:r>
          </a:p>
          <a:p>
            <a:r>
              <a:rPr lang="en-US" dirty="0"/>
              <a:t>A formal definition for crochet is “needlework consisting of the interlocking of looped stitches formed with a single thread and a hooked needle.” </a:t>
            </a:r>
          </a:p>
          <a:p>
            <a:r>
              <a:rPr lang="en-US" dirty="0"/>
              <a:t>My go-to informal definition is that crochet is pulling loops through loops with a hook to make fabric.</a:t>
            </a:r>
          </a:p>
          <a:p>
            <a:r>
              <a:rPr lang="en-US" dirty="0"/>
              <a:t>Crochet is different from knitting because knitting uses two needles, while crochet uses one hook.</a:t>
            </a:r>
          </a:p>
          <a:p>
            <a:r>
              <a:rPr lang="en-US" dirty="0"/>
              <a:t>Here we have some images of Victorian era crochet diagrams: some of the basic types of stitches, and a portion of a shawl. </a:t>
            </a:r>
          </a:p>
          <a:p>
            <a:r>
              <a:rPr lang="en-US" dirty="0"/>
              <a:t>Crochet fabric is typically thicker than knit fabric, but has a lot more holes.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very lace-like, which we’ll get to in a moment.</a:t>
            </a:r>
          </a:p>
          <a:p>
            <a:endParaRPr lang="en-US" dirty="0"/>
          </a:p>
        </p:txBody>
      </p:sp>
      <p:sp>
        <p:nvSpPr>
          <p:cNvPr id="4" name="Slide Number Placeholder 3"/>
          <p:cNvSpPr>
            <a:spLocks noGrp="1"/>
          </p:cNvSpPr>
          <p:nvPr>
            <p:ph type="sldNum" sz="quarter" idx="5"/>
          </p:nvPr>
        </p:nvSpPr>
        <p:spPr/>
        <p:txBody>
          <a:bodyPr/>
          <a:lstStyle/>
          <a:p>
            <a:fld id="{3395EAC2-304C-4D2A-888B-5851B4DBD7C6}" type="slidenum">
              <a:rPr lang="en-US" smtClean="0"/>
              <a:t>3</a:t>
            </a:fld>
            <a:endParaRPr lang="en-US"/>
          </a:p>
        </p:txBody>
      </p:sp>
    </p:spTree>
    <p:extLst>
      <p:ext uri="{BB962C8B-B14F-4D97-AF65-F5344CB8AC3E}">
        <p14:creationId xmlns:p14="http://schemas.microsoft.com/office/powerpoint/2010/main" val="218216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very brief history of fiber arts, mostly with a focus on how crochet came to be.</a:t>
            </a:r>
          </a:p>
          <a:p>
            <a:r>
              <a:rPr lang="en-US" dirty="0"/>
              <a:t>Up until the Industrial Revolution, most fiber art was made by hand. People had specific professions related to the craft, and it was significantly time consuming.</a:t>
            </a:r>
          </a:p>
          <a:p>
            <a:r>
              <a:rPr lang="en-US" dirty="0"/>
              <a:t>The invention of the Jacquard loom helped to automate the production of woven fabric, including pre-programmed fabric designs.</a:t>
            </a:r>
          </a:p>
          <a:p>
            <a:r>
              <a:rPr lang="en-US" dirty="0"/>
              <a:t>This was programming before modern-day computers! The loom would take an input of a paper punch-card, and the holes in the card would tell the loom what fabric designs to make.</a:t>
            </a:r>
          </a:p>
          <a:p>
            <a:r>
              <a:rPr lang="en-US" dirty="0"/>
              <a:t>Back to crochet, the artform first appeared somewhere in the 16</a:t>
            </a:r>
            <a:r>
              <a:rPr lang="en-US" baseline="30000" dirty="0"/>
              <a:t>th</a:t>
            </a:r>
            <a:r>
              <a:rPr lang="en-US" dirty="0"/>
              <a:t> century in the form of lace-making.</a:t>
            </a:r>
          </a:p>
          <a:p>
            <a:r>
              <a:rPr lang="en-US" dirty="0"/>
              <a:t>Modern-day crochet has its origins in the 18</a:t>
            </a:r>
            <a:r>
              <a:rPr lang="en-US" baseline="30000" dirty="0"/>
              <a:t>th</a:t>
            </a:r>
            <a:r>
              <a:rPr lang="en-US" dirty="0"/>
              <a:t> century, which makes it a much newer artform than one would expect.</a:t>
            </a:r>
          </a:p>
          <a:p>
            <a:r>
              <a:rPr lang="en-US" dirty="0"/>
              <a:t>For fiber arts as a whole, weaving and knitting have since been replicated by machines, but crochet has not!</a:t>
            </a:r>
          </a:p>
          <a:p>
            <a:r>
              <a:rPr lang="en-US" dirty="0"/>
              <a:t>One would have to design a machine that replicates the human hand perfectly in order to automate crochet.</a:t>
            </a:r>
          </a:p>
        </p:txBody>
      </p:sp>
      <p:sp>
        <p:nvSpPr>
          <p:cNvPr id="4" name="Slide Number Placeholder 3"/>
          <p:cNvSpPr>
            <a:spLocks noGrp="1"/>
          </p:cNvSpPr>
          <p:nvPr>
            <p:ph type="sldNum" sz="quarter" idx="5"/>
          </p:nvPr>
        </p:nvSpPr>
        <p:spPr/>
        <p:txBody>
          <a:bodyPr/>
          <a:lstStyle/>
          <a:p>
            <a:fld id="{3395EAC2-304C-4D2A-888B-5851B4DBD7C6}" type="slidenum">
              <a:rPr lang="en-US" smtClean="0"/>
              <a:t>4</a:t>
            </a:fld>
            <a:endParaRPr lang="en-US"/>
          </a:p>
        </p:txBody>
      </p:sp>
    </p:spTree>
    <p:extLst>
      <p:ext uri="{BB962C8B-B14F-4D97-AF65-F5344CB8AC3E}">
        <p14:creationId xmlns:p14="http://schemas.microsoft.com/office/powerpoint/2010/main" val="836589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crochet relate to discrete structures?</a:t>
            </a:r>
          </a:p>
          <a:p>
            <a:r>
              <a:rPr lang="en-US" dirty="0"/>
              <a:t>Well, when you are creating something using crochet, you usually work from bottom to top in rows, or from the inside out in rounds.</a:t>
            </a:r>
          </a:p>
          <a:p>
            <a:r>
              <a:rPr lang="en-US" dirty="0"/>
              <a:t>Each row or round has some sequence of stitches, and typically rows or rounds are repeated partially or entirely throughout the entire pattern.</a:t>
            </a:r>
          </a:p>
          <a:p>
            <a:r>
              <a:rPr lang="en-US" dirty="0"/>
              <a:t>A typical crochet pattern worked in rows is written like so.</a:t>
            </a:r>
          </a:p>
          <a:p>
            <a:r>
              <a:rPr lang="en-US" dirty="0"/>
              <a:t>It gives you instructions on what stitches to make on each row.</a:t>
            </a:r>
          </a:p>
          <a:p>
            <a:r>
              <a:rPr lang="en-US" dirty="0"/>
              <a:t>For instance, Row 0 tells you how to initiate the pattern, and each row after that builds on the row before it.</a:t>
            </a:r>
          </a:p>
          <a:p>
            <a:r>
              <a:rPr lang="en-US" dirty="0"/>
              <a:t>I have pictures on the next slide that show what this pattern is describing.</a:t>
            </a:r>
          </a:p>
        </p:txBody>
      </p:sp>
      <p:sp>
        <p:nvSpPr>
          <p:cNvPr id="4" name="Slide Number Placeholder 3"/>
          <p:cNvSpPr>
            <a:spLocks noGrp="1"/>
          </p:cNvSpPr>
          <p:nvPr>
            <p:ph type="sldNum" sz="quarter" idx="5"/>
          </p:nvPr>
        </p:nvSpPr>
        <p:spPr/>
        <p:txBody>
          <a:bodyPr/>
          <a:lstStyle/>
          <a:p>
            <a:fld id="{3395EAC2-304C-4D2A-888B-5851B4DBD7C6}" type="slidenum">
              <a:rPr lang="en-US" smtClean="0"/>
              <a:t>5</a:t>
            </a:fld>
            <a:endParaRPr lang="en-US"/>
          </a:p>
        </p:txBody>
      </p:sp>
    </p:spTree>
    <p:extLst>
      <p:ext uri="{BB962C8B-B14F-4D97-AF65-F5344CB8AC3E}">
        <p14:creationId xmlns:p14="http://schemas.microsoft.com/office/powerpoint/2010/main" val="65470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First we have a foundation chain of an odd number of stitches. This is our Row 0.</a:t>
            </a:r>
          </a:p>
          <a:p>
            <a:pPr marL="228600" indent="-228600">
              <a:buAutoNum type="arabicPeriod"/>
            </a:pPr>
            <a:r>
              <a:rPr lang="en-US" dirty="0"/>
              <a:t>The next step asks to make single crochet stitches all the way across the foundation chain. When you’re right-handed, you work your stitches from right to left.</a:t>
            </a:r>
          </a:p>
          <a:p>
            <a:pPr marL="228600" indent="-228600">
              <a:buAutoNum type="arabicPeriod"/>
            </a:pPr>
            <a:r>
              <a:rPr lang="en-US" dirty="0"/>
              <a:t>When you make it to the end of the row, you have to turn your work, which just means to flip it over so that you’re working right to left again.</a:t>
            </a:r>
          </a:p>
          <a:p>
            <a:pPr marL="228600" indent="-228600">
              <a:buAutoNum type="arabicPeriod"/>
            </a:pPr>
            <a:r>
              <a:rPr lang="en-US" dirty="0"/>
              <a:t>Row 2 asks to alternate between single crochet and chain stitches, all the way to the end. This creates little gaps between each single crochet.</a:t>
            </a:r>
          </a:p>
        </p:txBody>
      </p:sp>
      <p:sp>
        <p:nvSpPr>
          <p:cNvPr id="4" name="Slide Number Placeholder 3"/>
          <p:cNvSpPr>
            <a:spLocks noGrp="1"/>
          </p:cNvSpPr>
          <p:nvPr>
            <p:ph type="sldNum" sz="quarter" idx="5"/>
          </p:nvPr>
        </p:nvSpPr>
        <p:spPr/>
        <p:txBody>
          <a:bodyPr/>
          <a:lstStyle/>
          <a:p>
            <a:fld id="{3395EAC2-304C-4D2A-888B-5851B4DBD7C6}" type="slidenum">
              <a:rPr lang="en-US" smtClean="0"/>
              <a:t>6</a:t>
            </a:fld>
            <a:endParaRPr lang="en-US"/>
          </a:p>
        </p:txBody>
      </p:sp>
    </p:spTree>
    <p:extLst>
      <p:ext uri="{BB962C8B-B14F-4D97-AF65-F5344CB8AC3E}">
        <p14:creationId xmlns:p14="http://schemas.microsoft.com/office/powerpoint/2010/main" val="141636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Picture 5 just shows that we’ve turned the work again.</a:t>
            </a:r>
          </a:p>
          <a:p>
            <a:r>
              <a:rPr lang="en-US" dirty="0"/>
              <a:t>6. Now when we start Row 3, we will now be working single crochet stitches into the gaps that we created on the previous row, and then make gaps for the next row.</a:t>
            </a:r>
          </a:p>
          <a:p>
            <a:r>
              <a:rPr lang="en-US" dirty="0"/>
              <a:t>7. Picture 7 shows what that looks like when we make our stitches all the way to the end.</a:t>
            </a:r>
          </a:p>
          <a:p>
            <a:r>
              <a:rPr lang="en-US" dirty="0"/>
              <a:t>8. If we were to continue this pattern, it starts to make an interesting looking fabric texture.</a:t>
            </a:r>
          </a:p>
        </p:txBody>
      </p:sp>
      <p:sp>
        <p:nvSpPr>
          <p:cNvPr id="4" name="Slide Number Placeholder 3"/>
          <p:cNvSpPr>
            <a:spLocks noGrp="1"/>
          </p:cNvSpPr>
          <p:nvPr>
            <p:ph type="sldNum" sz="quarter" idx="5"/>
          </p:nvPr>
        </p:nvSpPr>
        <p:spPr/>
        <p:txBody>
          <a:bodyPr/>
          <a:lstStyle/>
          <a:p>
            <a:fld id="{3395EAC2-304C-4D2A-888B-5851B4DBD7C6}" type="slidenum">
              <a:rPr lang="en-US" smtClean="0"/>
              <a:t>7</a:t>
            </a:fld>
            <a:endParaRPr lang="en-US"/>
          </a:p>
        </p:txBody>
      </p:sp>
    </p:spTree>
    <p:extLst>
      <p:ext uri="{BB962C8B-B14F-4D97-AF65-F5344CB8AC3E}">
        <p14:creationId xmlns:p14="http://schemas.microsoft.com/office/powerpoint/2010/main" val="2439618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just a small showcase of some fabric textures you can make with crochet.</a:t>
            </a:r>
          </a:p>
          <a:p>
            <a:r>
              <a:rPr lang="en-US" dirty="0"/>
              <a:t>All of these textured stitches have a written pattern that anyone can follow, and each one involves the repetition of some sequence or algorithm in order to get the desired texture.</a:t>
            </a:r>
          </a:p>
        </p:txBody>
      </p:sp>
      <p:sp>
        <p:nvSpPr>
          <p:cNvPr id="4" name="Slide Number Placeholder 3"/>
          <p:cNvSpPr>
            <a:spLocks noGrp="1"/>
          </p:cNvSpPr>
          <p:nvPr>
            <p:ph type="sldNum" sz="quarter" idx="5"/>
          </p:nvPr>
        </p:nvSpPr>
        <p:spPr/>
        <p:txBody>
          <a:bodyPr/>
          <a:lstStyle/>
          <a:p>
            <a:fld id="{3395EAC2-304C-4D2A-888B-5851B4DBD7C6}" type="slidenum">
              <a:rPr lang="en-US" smtClean="0"/>
              <a:t>8</a:t>
            </a:fld>
            <a:endParaRPr lang="en-US"/>
          </a:p>
        </p:txBody>
      </p:sp>
    </p:spTree>
    <p:extLst>
      <p:ext uri="{BB962C8B-B14F-4D97-AF65-F5344CB8AC3E}">
        <p14:creationId xmlns:p14="http://schemas.microsoft.com/office/powerpoint/2010/main" val="803958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textures, we can also make different shapes!</a:t>
            </a:r>
          </a:p>
          <a:p>
            <a:r>
              <a:rPr lang="en-US" dirty="0"/>
              <a:t>Before, we made a piece of fabric in the shape of a rectangle, but one could also make crochet in a circular shape.</a:t>
            </a:r>
          </a:p>
          <a:p>
            <a:r>
              <a:rPr lang="en-US" dirty="0"/>
              <a:t>This involves making stitches in a continuous circle.</a:t>
            </a:r>
          </a:p>
          <a:p>
            <a:r>
              <a:rPr lang="en-US" dirty="0"/>
              <a:t>When crocheting a rectangular piece of fabric, the number of stitches per row stays the same.</a:t>
            </a:r>
          </a:p>
          <a:p>
            <a:r>
              <a:rPr lang="en-US" dirty="0"/>
              <a:t>Though when working in a circle, the number of stitches needs to increase per row.</a:t>
            </a:r>
          </a:p>
          <a:p>
            <a:r>
              <a:rPr lang="en-US" dirty="0"/>
              <a:t>The technique for this is literally called an increase stitch, which means to make more than one stitch in the same spot.</a:t>
            </a:r>
          </a:p>
          <a:p>
            <a:r>
              <a:rPr lang="en-US" dirty="0"/>
              <a:t>For example, this rainbow circle starts with a purple center of 12 stitches.</a:t>
            </a:r>
          </a:p>
          <a:p>
            <a:r>
              <a:rPr lang="en-US" dirty="0"/>
              <a:t>The next round in dark blue has 24 stitches, which is 12 more stitches than the first round.</a:t>
            </a:r>
          </a:p>
          <a:p>
            <a:r>
              <a:rPr lang="en-US" dirty="0"/>
              <a:t>The third round in light blue has 36 stitches, which is 12 more stitches than the second round.</a:t>
            </a:r>
          </a:p>
          <a:p>
            <a:r>
              <a:rPr lang="en-US" dirty="0"/>
              <a:t>In this circle, each round’s stitch count is a multiple of 12, and making sure each round is a multiple of how many stitches you started with is important for making circles.</a:t>
            </a:r>
          </a:p>
          <a:p>
            <a:r>
              <a:rPr lang="en-US" dirty="0"/>
              <a:t>This can be easily written as a recursive algorithm, calling back to the number of stitches on the row previous.</a:t>
            </a:r>
          </a:p>
        </p:txBody>
      </p:sp>
      <p:sp>
        <p:nvSpPr>
          <p:cNvPr id="4" name="Slide Number Placeholder 3"/>
          <p:cNvSpPr>
            <a:spLocks noGrp="1"/>
          </p:cNvSpPr>
          <p:nvPr>
            <p:ph type="sldNum" sz="quarter" idx="5"/>
          </p:nvPr>
        </p:nvSpPr>
        <p:spPr/>
        <p:txBody>
          <a:bodyPr/>
          <a:lstStyle/>
          <a:p>
            <a:fld id="{3395EAC2-304C-4D2A-888B-5851B4DBD7C6}" type="slidenum">
              <a:rPr lang="en-US" smtClean="0"/>
              <a:t>9</a:t>
            </a:fld>
            <a:endParaRPr lang="en-US"/>
          </a:p>
        </p:txBody>
      </p:sp>
    </p:spTree>
    <p:extLst>
      <p:ext uri="{BB962C8B-B14F-4D97-AF65-F5344CB8AC3E}">
        <p14:creationId xmlns:p14="http://schemas.microsoft.com/office/powerpoint/2010/main" val="865863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1F4B-23B9-F7A9-64C9-9952EA476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0FBA8C-D11D-7749-E6EB-A5AFC2E66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028B1C-AB1F-7ED5-0BAE-1828B0E49FDC}"/>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5" name="Footer Placeholder 4">
            <a:extLst>
              <a:ext uri="{FF2B5EF4-FFF2-40B4-BE49-F238E27FC236}">
                <a16:creationId xmlns:a16="http://schemas.microsoft.com/office/drawing/2014/main" id="{15B67A53-7BB2-7E63-2B14-2F89AD7E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49B2A-674C-B099-CFDA-70B846A072C2}"/>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2797738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D05A-A81D-823F-E217-7BDA31F9C9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0FF7C4-2E6B-DCCC-46EF-5BEE73F39A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5FF32-CA58-1924-C4BA-B1C354BEA21B}"/>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5" name="Footer Placeholder 4">
            <a:extLst>
              <a:ext uri="{FF2B5EF4-FFF2-40B4-BE49-F238E27FC236}">
                <a16:creationId xmlns:a16="http://schemas.microsoft.com/office/drawing/2014/main" id="{DB7D04EA-C232-11F0-D497-B95214B29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D73CC1-1B7A-CB66-664F-464C830C4E64}"/>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217313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A92828-8CE1-5450-7837-CAFD1C9F7D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F454EC-7A58-261C-D696-D2095E7D78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3231C-29B4-1FC8-0FFE-5E8EE4415775}"/>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5" name="Footer Placeholder 4">
            <a:extLst>
              <a:ext uri="{FF2B5EF4-FFF2-40B4-BE49-F238E27FC236}">
                <a16:creationId xmlns:a16="http://schemas.microsoft.com/office/drawing/2014/main" id="{CD984508-C3F0-A5E1-CC84-9B0FF51FE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797E8A-2044-D1F1-CAEB-F62E40080086}"/>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75349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7CF3-C2C8-CDB0-2DD0-B2AC1EAC0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ABE39C-5923-2F30-F0C3-459DC9D370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4807F-164C-A744-C987-F8DF92A81A0D}"/>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5" name="Footer Placeholder 4">
            <a:extLst>
              <a:ext uri="{FF2B5EF4-FFF2-40B4-BE49-F238E27FC236}">
                <a16:creationId xmlns:a16="http://schemas.microsoft.com/office/drawing/2014/main" id="{F090D932-6B67-AF46-B9D3-AF76A0006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4F516A-2776-3820-ABE2-AFF5DF423E91}"/>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396719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E362B-7E4A-845C-2B1F-376D5B6412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258AB9-543C-6804-37A5-A67CE4C94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8BFFD0-6117-0646-30ED-BBD690307744}"/>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5" name="Footer Placeholder 4">
            <a:extLst>
              <a:ext uri="{FF2B5EF4-FFF2-40B4-BE49-F238E27FC236}">
                <a16:creationId xmlns:a16="http://schemas.microsoft.com/office/drawing/2014/main" id="{BEB726C2-D217-7714-8EAD-20B382F0B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CDE0E-BF4B-1EE2-00F3-0C4762C6D6E1}"/>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3052619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7103-10FB-69E4-0527-7FD4851D3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CC39C-44BB-E51C-F585-1AF499E851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014B2B-B651-1CD5-FEB2-C68333DF74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72B5A7-0BD2-2416-D047-3C70ED78AC81}"/>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6" name="Footer Placeholder 5">
            <a:extLst>
              <a:ext uri="{FF2B5EF4-FFF2-40B4-BE49-F238E27FC236}">
                <a16:creationId xmlns:a16="http://schemas.microsoft.com/office/drawing/2014/main" id="{F725EA20-D384-F7EA-7E20-73E5E415D0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36BE2-AD84-BA80-633A-29B4F1E7EEFD}"/>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15687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A088-5074-0E71-B95A-82B226A793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540DB0-F7A0-F5E6-74FC-1ED53C1201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A3B646-BFC6-F4F3-FD9E-F03B607A0F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0CF3B2-F27C-DF03-2ED8-2AC7C88219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D46BCA-EFCB-CDB0-881F-5E799B67F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62A306-76E2-A3D8-FB2D-514DC6A3AEDE}"/>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8" name="Footer Placeholder 7">
            <a:extLst>
              <a:ext uri="{FF2B5EF4-FFF2-40B4-BE49-F238E27FC236}">
                <a16:creationId xmlns:a16="http://schemas.microsoft.com/office/drawing/2014/main" id="{64B40FF8-E148-0581-82BF-0C9A4A0741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D7D235-D1C9-459A-73D6-C24F043004FA}"/>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3972825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8BD8-A2AE-5DF4-05BB-C01433319F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C0DC92-0BEA-2546-13A2-6314AED1216B}"/>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4" name="Footer Placeholder 3">
            <a:extLst>
              <a:ext uri="{FF2B5EF4-FFF2-40B4-BE49-F238E27FC236}">
                <a16:creationId xmlns:a16="http://schemas.microsoft.com/office/drawing/2014/main" id="{1138FAE3-016A-4A96-4A46-D88EE0E387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374008-2E79-FE44-165A-74483E78E753}"/>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267367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2DD80-E063-FF4A-A165-A73FC5E47618}"/>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3" name="Footer Placeholder 2">
            <a:extLst>
              <a:ext uri="{FF2B5EF4-FFF2-40B4-BE49-F238E27FC236}">
                <a16:creationId xmlns:a16="http://schemas.microsoft.com/office/drawing/2014/main" id="{1152E226-598C-4CF1-85F7-E8D153351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48D043-7F17-F816-188F-FF7F97A9B4C5}"/>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1079345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ADC3-7611-30F3-0DD6-A38C22E71F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7A57F0-4515-094D-7736-DC470597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83C9D0-71C2-7A9C-1450-3E47F0E06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4248AB-1C2C-AD57-4E41-6BD1DFD07F82}"/>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6" name="Footer Placeholder 5">
            <a:extLst>
              <a:ext uri="{FF2B5EF4-FFF2-40B4-BE49-F238E27FC236}">
                <a16:creationId xmlns:a16="http://schemas.microsoft.com/office/drawing/2014/main" id="{5418A1CF-A324-07D1-0D03-CF6B6C037A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1F330E-2638-01E7-4C0B-01F30D23E7D7}"/>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232135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8654-BC09-B2C8-CCCA-B4D1690FD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8C3B1-01C0-AA22-939D-78D8F02D74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0ABFE3-BF7D-9F2F-CBFA-38FA917DA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AC6080-E83A-DA51-F74E-ABDBC7DA1B0B}"/>
              </a:ext>
            </a:extLst>
          </p:cNvPr>
          <p:cNvSpPr>
            <a:spLocks noGrp="1"/>
          </p:cNvSpPr>
          <p:nvPr>
            <p:ph type="dt" sz="half" idx="10"/>
          </p:nvPr>
        </p:nvSpPr>
        <p:spPr/>
        <p:txBody>
          <a:bodyPr/>
          <a:lstStyle/>
          <a:p>
            <a:fld id="{6EF58C52-0371-496D-8090-0FCAFC9B1681}" type="datetimeFigureOut">
              <a:rPr lang="en-US" smtClean="0"/>
              <a:t>12/7/2025</a:t>
            </a:fld>
            <a:endParaRPr lang="en-US"/>
          </a:p>
        </p:txBody>
      </p:sp>
      <p:sp>
        <p:nvSpPr>
          <p:cNvPr id="6" name="Footer Placeholder 5">
            <a:extLst>
              <a:ext uri="{FF2B5EF4-FFF2-40B4-BE49-F238E27FC236}">
                <a16:creationId xmlns:a16="http://schemas.microsoft.com/office/drawing/2014/main" id="{1845466A-32FC-6B45-3AD6-D8B334F36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E9A80-A75B-60EA-3209-B7A0F13B2CDD}"/>
              </a:ext>
            </a:extLst>
          </p:cNvPr>
          <p:cNvSpPr>
            <a:spLocks noGrp="1"/>
          </p:cNvSpPr>
          <p:nvPr>
            <p:ph type="sldNum" sz="quarter" idx="12"/>
          </p:nvPr>
        </p:nvSpPr>
        <p:spPr/>
        <p:txBody>
          <a:bodyPr/>
          <a:lstStyle/>
          <a:p>
            <a:fld id="{D3A98743-A8B6-4D6A-8E99-549F78A62A8E}" type="slidenum">
              <a:rPr lang="en-US" smtClean="0"/>
              <a:t>‹#›</a:t>
            </a:fld>
            <a:endParaRPr lang="en-US"/>
          </a:p>
        </p:txBody>
      </p:sp>
    </p:spTree>
    <p:extLst>
      <p:ext uri="{BB962C8B-B14F-4D97-AF65-F5344CB8AC3E}">
        <p14:creationId xmlns:p14="http://schemas.microsoft.com/office/powerpoint/2010/main" val="1238244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A79E7-5142-7A3F-1897-39D4EEC924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575FA4-632C-00F9-2AE8-805AB8455E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E49EC-5D9B-8D19-92B8-B1BC6C9CF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F58C52-0371-496D-8090-0FCAFC9B1681}" type="datetimeFigureOut">
              <a:rPr lang="en-US" smtClean="0"/>
              <a:t>12/7/2025</a:t>
            </a:fld>
            <a:endParaRPr lang="en-US"/>
          </a:p>
        </p:txBody>
      </p:sp>
      <p:sp>
        <p:nvSpPr>
          <p:cNvPr id="5" name="Footer Placeholder 4">
            <a:extLst>
              <a:ext uri="{FF2B5EF4-FFF2-40B4-BE49-F238E27FC236}">
                <a16:creationId xmlns:a16="http://schemas.microsoft.com/office/drawing/2014/main" id="{BDDBD510-24C0-0E98-3C5B-B927167690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476105-61C9-CDA5-ADA2-23A465234D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98743-A8B6-4D6A-8E99-549F78A62A8E}" type="slidenum">
              <a:rPr lang="en-US" smtClean="0"/>
              <a:t>‹#›</a:t>
            </a:fld>
            <a:endParaRPr lang="en-US"/>
          </a:p>
        </p:txBody>
      </p:sp>
    </p:spTree>
    <p:extLst>
      <p:ext uri="{BB962C8B-B14F-4D97-AF65-F5344CB8AC3E}">
        <p14:creationId xmlns:p14="http://schemas.microsoft.com/office/powerpoint/2010/main" val="1266828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mspremiseconclusion.wordpress.com/2010/03/14/the-ideal-crochet-sphere/" TargetMode="Externa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Amigurumi" TargetMode="External"/><Relationship Id="rId7"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www.hookedbykati.com/basic-amigurumi-shapes-the-shape-is-in-the-math/"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runestone.academy/ns/books/published/pythonds3/Recursion/SierpinskiTriangle.html" TargetMode="External"/><Relationship Id="rId5" Type="http://schemas.openxmlformats.org/officeDocument/2006/relationships/hyperlink" Target="https://chalkdustmagazine.com/features/crocheting-fractals/"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www.scientificamerican.com/article/a-mathematical-yarn-how-to-stitch-a-hyperbolic-pseudospher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crochetingblind.blogspot.com/2012/08/crochet-projects-hyperbolic-plane-and.html" TargetMode="External"/><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crochetcoralreef.org/about/gallery/" TargetMode="Externa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crochetcoralreef.org/about/gallery/" TargetMode="Externa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eliserosecrochet.com/crochets-secret-history-revealed-epic-full-history-from-the-ancients-to-todays-trends/" TargetMode="External"/><Relationship Id="rId13" Type="http://schemas.openxmlformats.org/officeDocument/2006/relationships/hyperlink" Target="https://www.mamainastitch.com/waffle-stitch-crochet-blanket-pattern/" TargetMode="External"/><Relationship Id="rId18" Type="http://schemas.openxmlformats.org/officeDocument/2006/relationships/hyperlink" Target="https://www.scienceandindustrymuseum.org.uk/objects-and-stories/jacquard-loom" TargetMode="External"/><Relationship Id="rId3" Type="http://schemas.openxmlformats.org/officeDocument/2006/relationships/hyperlink" Target="https://clubcrochet.com/lessons/how-to-crochet-the-bobble-stitch/" TargetMode="External"/><Relationship Id="rId21" Type="http://schemas.openxmlformats.org/officeDocument/2006/relationships/hyperlink" Target="https://en.wikipedia.org/wiki/Amigurumi" TargetMode="External"/><Relationship Id="rId7" Type="http://schemas.openxmlformats.org/officeDocument/2006/relationships/hyperlink" Target="https://desertblossomcrafts.com/jasmine-stitch-tutorial/" TargetMode="External"/><Relationship Id="rId12" Type="http://schemas.openxmlformats.org/officeDocument/2006/relationships/hyperlink" Target="https://www.mamainastitch.com/how-to-crochet-the-granite-or-moss-stitch/" TargetMode="External"/><Relationship Id="rId17" Type="http://schemas.openxmlformats.org/officeDocument/2006/relationships/hyperlink" Target="https://runestone.academy/ns/books/published/pythonds3/Recursion/SierpinskiTriangle.html" TargetMode="External"/><Relationship Id="rId2" Type="http://schemas.openxmlformats.org/officeDocument/2006/relationships/notesSlide" Target="../notesSlides/notesSlide21.xml"/><Relationship Id="rId16" Type="http://schemas.openxmlformats.org/officeDocument/2006/relationships/hyperlink" Target="https://pieceworkmagazine.com/victorian-crochet-a-sport-of-its-own/" TargetMode="External"/><Relationship Id="rId20" Type="http://schemas.openxmlformats.org/officeDocument/2006/relationships/hyperlink" Target="https://spincushions.com/the-secret-crochet-circle-formula-and-how-to-tweak-it/" TargetMode="External"/><Relationship Id="rId1" Type="http://schemas.openxmlformats.org/officeDocument/2006/relationships/slideLayout" Target="../slideLayouts/slideLayout2.xml"/><Relationship Id="rId6" Type="http://schemas.openxmlformats.org/officeDocument/2006/relationships/hyperlink" Target="https://crochetingblind.blogspot.com/2012/08/crochet-projects-hyperbolic-plane-and.html" TargetMode="External"/><Relationship Id="rId11" Type="http://schemas.openxmlformats.org/officeDocument/2006/relationships/hyperlink" Target="https://www.interweave.com/article/crochet/crochet-through-history/" TargetMode="External"/><Relationship Id="rId5" Type="http://schemas.openxmlformats.org/officeDocument/2006/relationships/hyperlink" Target="https://crochetcoralreef.org/about/gallery/" TargetMode="External"/><Relationship Id="rId15" Type="http://schemas.openxmlformats.org/officeDocument/2006/relationships/hyperlink" Target="https://mspremiseconclusion.wordpress.com/2010/03/14/the-ideal-crochet-sphere/" TargetMode="External"/><Relationship Id="rId10" Type="http://schemas.openxmlformats.org/officeDocument/2006/relationships/hyperlink" Target="https://www.hookedbykati.com/basic-amigurumi-shapes-the-shape-is-in-the-math/" TargetMode="External"/><Relationship Id="rId19" Type="http://schemas.openxmlformats.org/officeDocument/2006/relationships/hyperlink" Target="https://www.scientificamerican.com/article/a-mathematical-yarn-how-to-stitch-a-hyperbolic-pseudosphere/" TargetMode="External"/><Relationship Id="rId4" Type="http://schemas.openxmlformats.org/officeDocument/2006/relationships/hyperlink" Target="https://chalkdustmagazine.com/features/crocheting-fractals/" TargetMode="External"/><Relationship Id="rId9" Type="http://schemas.openxmlformats.org/officeDocument/2006/relationships/hyperlink" Target="https://fractalfoundation.org/resources/what-are-fractals/" TargetMode="External"/><Relationship Id="rId14" Type="http://schemas.openxmlformats.org/officeDocument/2006/relationships/hyperlink" Target="https://www.merriam-webster.com/dictionary/croche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merriam-webster.com/dictionary/croche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pieceworkmagazine.com/victorian-crochet-a-sport-of-its-own/" TargetMode="External"/><Relationship Id="rId5" Type="http://schemas.openxmlformats.org/officeDocument/2006/relationships/image" Target="../media/image2.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cienceandindustrymuseum.org.uk/objects-and-stories/jacquard-lo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mamainastitch.com/how-to-crochet-the-granite-or-moss-stitc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hyperlink" Target="https://www.mamainastitch.com/waffle-stitch-crochet-blanket-pattern/" TargetMode="External"/><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esertblossomcrafts.com/jasmine-stitch-tutorial/" TargetMode="External"/><Relationship Id="rId5" Type="http://schemas.openxmlformats.org/officeDocument/2006/relationships/image" Target="../media/image13.jpeg"/><Relationship Id="rId4" Type="http://schemas.openxmlformats.org/officeDocument/2006/relationships/hyperlink" Target="https://clubcrochet.com/lessons/how-to-crochet-the-bobble-stitc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pincushions.com/the-secret-crochet-circle-formula-and-how-to-tweak-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D8CEC-8D0D-D6B7-32F4-1C72EF3F9EF5}"/>
              </a:ext>
            </a:extLst>
          </p:cNvPr>
          <p:cNvSpPr>
            <a:spLocks noGrp="1"/>
          </p:cNvSpPr>
          <p:nvPr>
            <p:ph type="ctrTitle"/>
          </p:nvPr>
        </p:nvSpPr>
        <p:spPr/>
        <p:txBody>
          <a:bodyPr>
            <a:normAutofit fontScale="90000"/>
          </a:bodyPr>
          <a:lstStyle/>
          <a:p>
            <a:r>
              <a:rPr lang="en-US" dirty="0">
                <a:solidFill>
                  <a:schemeClr val="bg1"/>
                </a:solidFill>
              </a:rPr>
              <a:t>Loops through loops: how crochet can model discrete mathematics</a:t>
            </a:r>
          </a:p>
        </p:txBody>
      </p:sp>
      <p:sp>
        <p:nvSpPr>
          <p:cNvPr id="3" name="Subtitle 2">
            <a:extLst>
              <a:ext uri="{FF2B5EF4-FFF2-40B4-BE49-F238E27FC236}">
                <a16:creationId xmlns:a16="http://schemas.microsoft.com/office/drawing/2014/main" id="{78AD98E0-3CB7-B88C-D244-1ECE6FB256E4}"/>
              </a:ext>
            </a:extLst>
          </p:cNvPr>
          <p:cNvSpPr>
            <a:spLocks noGrp="1"/>
          </p:cNvSpPr>
          <p:nvPr>
            <p:ph type="subTitle" idx="1"/>
          </p:nvPr>
        </p:nvSpPr>
        <p:spPr/>
        <p:txBody>
          <a:bodyPr/>
          <a:lstStyle/>
          <a:p>
            <a:r>
              <a:rPr lang="en-US" dirty="0">
                <a:solidFill>
                  <a:schemeClr val="bg1"/>
                </a:solidFill>
              </a:rPr>
              <a:t>Elsa Vosganian</a:t>
            </a:r>
          </a:p>
          <a:p>
            <a:r>
              <a:rPr lang="en-US" dirty="0">
                <a:solidFill>
                  <a:schemeClr val="bg1"/>
                </a:solidFill>
              </a:rPr>
              <a:t>CS 131 Fall 2025 Semester Project </a:t>
            </a:r>
          </a:p>
          <a:p>
            <a:r>
              <a:rPr lang="en-US" dirty="0">
                <a:solidFill>
                  <a:schemeClr val="bg1"/>
                </a:solidFill>
              </a:rPr>
              <a:t>Pierce College</a:t>
            </a:r>
          </a:p>
        </p:txBody>
      </p:sp>
    </p:spTree>
    <p:extLst>
      <p:ext uri="{BB962C8B-B14F-4D97-AF65-F5344CB8AC3E}">
        <p14:creationId xmlns:p14="http://schemas.microsoft.com/office/powerpoint/2010/main" val="2486816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8B3D-E6B9-5722-87F7-104EB93EA565}"/>
              </a:ext>
            </a:extLst>
          </p:cNvPr>
          <p:cNvSpPr>
            <a:spLocks noGrp="1"/>
          </p:cNvSpPr>
          <p:nvPr>
            <p:ph type="title"/>
          </p:nvPr>
        </p:nvSpPr>
        <p:spPr>
          <a:xfrm>
            <a:off x="838200" y="365125"/>
            <a:ext cx="5727357" cy="1325563"/>
          </a:xfrm>
        </p:spPr>
        <p:txBody>
          <a:bodyPr/>
          <a:lstStyle/>
          <a:p>
            <a:r>
              <a:rPr lang="en-US" dirty="0">
                <a:solidFill>
                  <a:schemeClr val="bg1"/>
                </a:solidFill>
              </a:rPr>
              <a:t>Modeling math with crochet: Spheres</a:t>
            </a:r>
          </a:p>
        </p:txBody>
      </p:sp>
      <p:sp>
        <p:nvSpPr>
          <p:cNvPr id="3" name="Content Placeholder 2">
            <a:extLst>
              <a:ext uri="{FF2B5EF4-FFF2-40B4-BE49-F238E27FC236}">
                <a16:creationId xmlns:a16="http://schemas.microsoft.com/office/drawing/2014/main" id="{FC18BE37-105A-9C75-6B0C-0C05E3B30721}"/>
              </a:ext>
            </a:extLst>
          </p:cNvPr>
          <p:cNvSpPr>
            <a:spLocks noGrp="1"/>
          </p:cNvSpPr>
          <p:nvPr>
            <p:ph idx="1"/>
          </p:nvPr>
        </p:nvSpPr>
        <p:spPr>
          <a:xfrm>
            <a:off x="838200" y="1825625"/>
            <a:ext cx="5257800" cy="4351338"/>
          </a:xfrm>
        </p:spPr>
        <p:txBody>
          <a:bodyPr>
            <a:normAutofit/>
          </a:bodyPr>
          <a:lstStyle/>
          <a:p>
            <a:pPr marL="0" indent="0">
              <a:buNone/>
            </a:pPr>
            <a:r>
              <a:rPr lang="en-US" dirty="0">
                <a:solidFill>
                  <a:schemeClr val="bg1"/>
                </a:solidFill>
              </a:rPr>
              <a:t>A step up from making circles: making spheres!</a:t>
            </a:r>
          </a:p>
          <a:p>
            <a:pPr marL="0" indent="0">
              <a:buNone/>
            </a:pPr>
            <a:r>
              <a:rPr lang="en-US" dirty="0">
                <a:solidFill>
                  <a:schemeClr val="bg1"/>
                </a:solidFill>
              </a:rPr>
              <a:t>Similar to making circles, the number of stitches increases each row</a:t>
            </a:r>
          </a:p>
          <a:p>
            <a:r>
              <a:rPr lang="en-US" sz="2200" dirty="0">
                <a:solidFill>
                  <a:schemeClr val="bg1"/>
                </a:solidFill>
              </a:rPr>
              <a:t>Towards the middle of the sphere, the number of stitches per row is the same</a:t>
            </a:r>
          </a:p>
          <a:p>
            <a:r>
              <a:rPr lang="en-US" sz="2200" dirty="0">
                <a:solidFill>
                  <a:schemeClr val="bg1"/>
                </a:solidFill>
              </a:rPr>
              <a:t>Finishing the sphere involves decreasing the number of stitches per row</a:t>
            </a:r>
          </a:p>
        </p:txBody>
      </p:sp>
      <p:pic>
        <p:nvPicPr>
          <p:cNvPr id="2052" name="Picture 4" descr="A graph showcasing the amount of stitches needed per row to form a sphere">
            <a:extLst>
              <a:ext uri="{FF2B5EF4-FFF2-40B4-BE49-F238E27FC236}">
                <a16:creationId xmlns:a16="http://schemas.microsoft.com/office/drawing/2014/main" id="{52CDFB24-712E-CD7A-E726-CDEF0BB0B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926" y="212821"/>
            <a:ext cx="4479194" cy="393192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descr="A crocheted sphere by Ms. Premise-Conclusion">
            <a:extLst>
              <a:ext uri="{FF2B5EF4-FFF2-40B4-BE49-F238E27FC236}">
                <a16:creationId xmlns:a16="http://schemas.microsoft.com/office/drawing/2014/main" id="{20234851-42A7-8A52-B25B-18C215194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7785" y="3901979"/>
            <a:ext cx="2743200" cy="27432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B8F9B6-336C-E2C4-A646-3EE937D81DF1}"/>
              </a:ext>
            </a:extLst>
          </p:cNvPr>
          <p:cNvSpPr txBox="1"/>
          <p:nvPr/>
        </p:nvSpPr>
        <p:spPr>
          <a:xfrm>
            <a:off x="9468669" y="4509523"/>
            <a:ext cx="2191510" cy="923330"/>
          </a:xfrm>
          <a:prstGeom prst="rect">
            <a:avLst/>
          </a:prstGeom>
          <a:noFill/>
        </p:spPr>
        <p:txBody>
          <a:bodyPr wrap="square" rtlCol="0">
            <a:spAutoFit/>
          </a:bodyPr>
          <a:lstStyle/>
          <a:p>
            <a:r>
              <a:rPr lang="en-US" dirty="0">
                <a:solidFill>
                  <a:schemeClr val="bg1"/>
                </a:solidFill>
              </a:rPr>
              <a:t>Crochet sphere and graph by </a:t>
            </a:r>
            <a:r>
              <a:rPr lang="en-US" dirty="0">
                <a:hlinkClick r:id="rId5"/>
              </a:rPr>
              <a:t>Ms. Premise-Conclusion</a:t>
            </a:r>
            <a:endParaRPr lang="en-US" dirty="0"/>
          </a:p>
        </p:txBody>
      </p:sp>
    </p:spTree>
    <p:extLst>
      <p:ext uri="{BB962C8B-B14F-4D97-AF65-F5344CB8AC3E}">
        <p14:creationId xmlns:p14="http://schemas.microsoft.com/office/powerpoint/2010/main" val="1205002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A736-C2F6-B68A-525B-ED2E81448D9F}"/>
              </a:ext>
            </a:extLst>
          </p:cNvPr>
          <p:cNvSpPr>
            <a:spLocks noGrp="1"/>
          </p:cNvSpPr>
          <p:nvPr>
            <p:ph type="title"/>
          </p:nvPr>
        </p:nvSpPr>
        <p:spPr>
          <a:xfrm>
            <a:off x="838200" y="365125"/>
            <a:ext cx="5924550" cy="1325563"/>
          </a:xfrm>
        </p:spPr>
        <p:txBody>
          <a:bodyPr/>
          <a:lstStyle/>
          <a:p>
            <a:r>
              <a:rPr lang="en-US" dirty="0">
                <a:solidFill>
                  <a:schemeClr val="bg1"/>
                </a:solidFill>
              </a:rPr>
              <a:t>Amigurumi and 3D crochet</a:t>
            </a:r>
          </a:p>
        </p:txBody>
      </p:sp>
      <p:sp>
        <p:nvSpPr>
          <p:cNvPr id="3" name="Content Placeholder 2">
            <a:extLst>
              <a:ext uri="{FF2B5EF4-FFF2-40B4-BE49-F238E27FC236}">
                <a16:creationId xmlns:a16="http://schemas.microsoft.com/office/drawing/2014/main" id="{6C78F02B-484C-503E-B06A-ED656BD5CF84}"/>
              </a:ext>
            </a:extLst>
          </p:cNvPr>
          <p:cNvSpPr>
            <a:spLocks noGrp="1"/>
          </p:cNvSpPr>
          <p:nvPr>
            <p:ph idx="1"/>
          </p:nvPr>
        </p:nvSpPr>
        <p:spPr>
          <a:xfrm>
            <a:off x="838200" y="1825626"/>
            <a:ext cx="5257800" cy="1325564"/>
          </a:xfrm>
        </p:spPr>
        <p:txBody>
          <a:bodyPr>
            <a:normAutofit/>
          </a:bodyPr>
          <a:lstStyle/>
          <a:p>
            <a:pPr marL="0" indent="0">
              <a:buNone/>
            </a:pPr>
            <a:r>
              <a:rPr lang="en-US" sz="2400" i="1" dirty="0">
                <a:hlinkClick r:id="rId3"/>
              </a:rPr>
              <a:t>Amigurumi</a:t>
            </a:r>
            <a:r>
              <a:rPr lang="en-US" sz="2400" dirty="0"/>
              <a:t> </a:t>
            </a:r>
            <a:r>
              <a:rPr lang="en-US" sz="2400" dirty="0">
                <a:solidFill>
                  <a:schemeClr val="bg1"/>
                </a:solidFill>
              </a:rPr>
              <a:t>is a term for any hand-stitched plush or toy</a:t>
            </a:r>
          </a:p>
          <a:p>
            <a:pPr marL="0" indent="0">
              <a:buNone/>
            </a:pPr>
            <a:r>
              <a:rPr lang="en-US" sz="2400" dirty="0">
                <a:solidFill>
                  <a:schemeClr val="bg1"/>
                </a:solidFill>
              </a:rPr>
              <a:t>The shape is in the math!</a:t>
            </a:r>
          </a:p>
        </p:txBody>
      </p:sp>
      <p:pic>
        <p:nvPicPr>
          <p:cNvPr id="5" name="Picture 4" descr="An array of crocheted shapes, with instructions on how to make them, by Hooked by Kati">
            <a:extLst>
              <a:ext uri="{FF2B5EF4-FFF2-40B4-BE49-F238E27FC236}">
                <a16:creationId xmlns:a16="http://schemas.microsoft.com/office/drawing/2014/main" id="{74D6225B-EF8D-4FFC-D119-F8730F205010}"/>
              </a:ext>
            </a:extLst>
          </p:cNvPr>
          <p:cNvPicPr>
            <a:picLocks noChangeAspect="1"/>
          </p:cNvPicPr>
          <p:nvPr/>
        </p:nvPicPr>
        <p:blipFill>
          <a:blip r:embed="rId4"/>
          <a:srcRect t="7062" b="7344"/>
          <a:stretch>
            <a:fillRect/>
          </a:stretch>
        </p:blipFill>
        <p:spPr>
          <a:xfrm>
            <a:off x="6610350" y="404813"/>
            <a:ext cx="5353050" cy="5772150"/>
          </a:xfrm>
          <a:prstGeom prst="rect">
            <a:avLst/>
          </a:prstGeom>
        </p:spPr>
      </p:pic>
      <p:sp>
        <p:nvSpPr>
          <p:cNvPr id="6" name="TextBox 5">
            <a:extLst>
              <a:ext uri="{FF2B5EF4-FFF2-40B4-BE49-F238E27FC236}">
                <a16:creationId xmlns:a16="http://schemas.microsoft.com/office/drawing/2014/main" id="{A95E93CB-5137-9DB6-A5D0-6465CF2B1938}"/>
              </a:ext>
            </a:extLst>
          </p:cNvPr>
          <p:cNvSpPr txBox="1"/>
          <p:nvPr/>
        </p:nvSpPr>
        <p:spPr>
          <a:xfrm>
            <a:off x="7938837" y="6268521"/>
            <a:ext cx="4149213" cy="369332"/>
          </a:xfrm>
          <a:prstGeom prst="rect">
            <a:avLst/>
          </a:prstGeom>
          <a:noFill/>
        </p:spPr>
        <p:txBody>
          <a:bodyPr wrap="none" rtlCol="0">
            <a:spAutoFit/>
          </a:bodyPr>
          <a:lstStyle/>
          <a:p>
            <a:pPr algn="r"/>
            <a:r>
              <a:rPr lang="en-US" dirty="0">
                <a:solidFill>
                  <a:schemeClr val="bg1"/>
                </a:solidFill>
              </a:rPr>
              <a:t>Amigurumi shape guide by </a:t>
            </a:r>
            <a:r>
              <a:rPr lang="en-US" dirty="0">
                <a:hlinkClick r:id="rId5"/>
              </a:rPr>
              <a:t>Hooked by Kati</a:t>
            </a:r>
            <a:endParaRPr lang="en-US" dirty="0"/>
          </a:p>
        </p:txBody>
      </p:sp>
      <p:sp>
        <p:nvSpPr>
          <p:cNvPr id="7" name="TextBox 6">
            <a:extLst>
              <a:ext uri="{FF2B5EF4-FFF2-40B4-BE49-F238E27FC236}">
                <a16:creationId xmlns:a16="http://schemas.microsoft.com/office/drawing/2014/main" id="{225F86B8-07C4-86C3-9406-189E21BD8FC4}"/>
              </a:ext>
            </a:extLst>
          </p:cNvPr>
          <p:cNvSpPr txBox="1"/>
          <p:nvPr/>
        </p:nvSpPr>
        <p:spPr>
          <a:xfrm>
            <a:off x="914400" y="4238625"/>
            <a:ext cx="2371725" cy="646331"/>
          </a:xfrm>
          <a:prstGeom prst="rect">
            <a:avLst/>
          </a:prstGeom>
          <a:noFill/>
        </p:spPr>
        <p:txBody>
          <a:bodyPr wrap="square" rtlCol="0">
            <a:spAutoFit/>
          </a:bodyPr>
          <a:lstStyle/>
          <a:p>
            <a:r>
              <a:rPr lang="en-US" dirty="0">
                <a:solidFill>
                  <a:schemeClr val="bg1"/>
                </a:solidFill>
              </a:rPr>
              <a:t>Insert crochet shark and jellyfish 😊</a:t>
            </a:r>
          </a:p>
        </p:txBody>
      </p:sp>
      <p:pic>
        <p:nvPicPr>
          <p:cNvPr id="9" name="Picture 8">
            <a:extLst>
              <a:ext uri="{FF2B5EF4-FFF2-40B4-BE49-F238E27FC236}">
                <a16:creationId xmlns:a16="http://schemas.microsoft.com/office/drawing/2014/main" id="{09CAB560-0AF3-5515-8D0D-5981DB24F6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869" y="3391812"/>
            <a:ext cx="3612683" cy="2709512"/>
          </a:xfrm>
          <a:prstGeom prst="rect">
            <a:avLst/>
          </a:prstGeom>
          <a:ln w="38100">
            <a:solidFill>
              <a:schemeClr val="bg1"/>
            </a:solidFill>
          </a:ln>
        </p:spPr>
      </p:pic>
      <p:pic>
        <p:nvPicPr>
          <p:cNvPr id="11" name="Picture 10">
            <a:extLst>
              <a:ext uri="{FF2B5EF4-FFF2-40B4-BE49-F238E27FC236}">
                <a16:creationId xmlns:a16="http://schemas.microsoft.com/office/drawing/2014/main" id="{71F7632D-4D14-6BA7-4400-2F86920488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639618" y="3685789"/>
            <a:ext cx="3197780" cy="2398335"/>
          </a:xfrm>
          <a:prstGeom prst="rect">
            <a:avLst/>
          </a:prstGeom>
          <a:ln w="38100">
            <a:solidFill>
              <a:schemeClr val="bg1"/>
            </a:solidFill>
          </a:ln>
        </p:spPr>
      </p:pic>
      <p:sp>
        <p:nvSpPr>
          <p:cNvPr id="14" name="TextBox 13">
            <a:extLst>
              <a:ext uri="{FF2B5EF4-FFF2-40B4-BE49-F238E27FC236}">
                <a16:creationId xmlns:a16="http://schemas.microsoft.com/office/drawing/2014/main" id="{55D59953-473B-EB69-02F5-22E65569ED02}"/>
              </a:ext>
            </a:extLst>
          </p:cNvPr>
          <p:cNvSpPr txBox="1"/>
          <p:nvPr/>
        </p:nvSpPr>
        <p:spPr>
          <a:xfrm>
            <a:off x="360188" y="6176963"/>
            <a:ext cx="3666388" cy="369332"/>
          </a:xfrm>
          <a:prstGeom prst="rect">
            <a:avLst/>
          </a:prstGeom>
          <a:noFill/>
        </p:spPr>
        <p:txBody>
          <a:bodyPr wrap="none" rtlCol="0">
            <a:spAutoFit/>
          </a:bodyPr>
          <a:lstStyle/>
          <a:p>
            <a:pPr algn="r"/>
            <a:r>
              <a:rPr lang="en-US" dirty="0">
                <a:solidFill>
                  <a:schemeClr val="bg1"/>
                </a:solidFill>
              </a:rPr>
              <a:t>Amigurumi shark and jellyfish by me!</a:t>
            </a:r>
            <a:endParaRPr lang="en-US" dirty="0"/>
          </a:p>
        </p:txBody>
      </p:sp>
    </p:spTree>
    <p:extLst>
      <p:ext uri="{BB962C8B-B14F-4D97-AF65-F5344CB8AC3E}">
        <p14:creationId xmlns:p14="http://schemas.microsoft.com/office/powerpoint/2010/main" val="2543399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FC64-6C47-FA94-E97E-D8C6F7575546}"/>
              </a:ext>
            </a:extLst>
          </p:cNvPr>
          <p:cNvSpPr>
            <a:spLocks noGrp="1"/>
          </p:cNvSpPr>
          <p:nvPr>
            <p:ph type="title"/>
          </p:nvPr>
        </p:nvSpPr>
        <p:spPr>
          <a:xfrm>
            <a:off x="838199" y="365125"/>
            <a:ext cx="6465277" cy="2178050"/>
          </a:xfrm>
        </p:spPr>
        <p:txBody>
          <a:bodyPr>
            <a:normAutofit/>
          </a:bodyPr>
          <a:lstStyle/>
          <a:p>
            <a:r>
              <a:rPr lang="en-US" dirty="0">
                <a:solidFill>
                  <a:schemeClr val="bg1"/>
                </a:solidFill>
              </a:rPr>
              <a:t>Modeling math with crochet: Fractals</a:t>
            </a:r>
          </a:p>
        </p:txBody>
      </p:sp>
      <p:sp>
        <p:nvSpPr>
          <p:cNvPr id="3" name="Content Placeholder 2">
            <a:extLst>
              <a:ext uri="{FF2B5EF4-FFF2-40B4-BE49-F238E27FC236}">
                <a16:creationId xmlns:a16="http://schemas.microsoft.com/office/drawing/2014/main" id="{B6195CF2-038E-081B-1550-F3CCD1BDD548}"/>
              </a:ext>
            </a:extLst>
          </p:cNvPr>
          <p:cNvSpPr>
            <a:spLocks noGrp="1"/>
          </p:cNvSpPr>
          <p:nvPr>
            <p:ph idx="1"/>
          </p:nvPr>
        </p:nvSpPr>
        <p:spPr>
          <a:xfrm>
            <a:off x="838200" y="2543176"/>
            <a:ext cx="6828692" cy="3107348"/>
          </a:xfrm>
        </p:spPr>
        <p:txBody>
          <a:bodyPr/>
          <a:lstStyle/>
          <a:p>
            <a:pPr marL="0" indent="0">
              <a:buNone/>
            </a:pPr>
            <a:r>
              <a:rPr lang="en-US" dirty="0">
                <a:solidFill>
                  <a:schemeClr val="bg1"/>
                </a:solidFill>
              </a:rPr>
              <a:t>Fractals are infinite geometric patterns</a:t>
            </a:r>
          </a:p>
          <a:p>
            <a:pPr marL="0" indent="0">
              <a:buNone/>
            </a:pPr>
            <a:r>
              <a:rPr lang="en-US" dirty="0">
                <a:solidFill>
                  <a:schemeClr val="bg1"/>
                </a:solidFill>
              </a:rPr>
              <a:t>Although we can’t use infinite thread to represent an entire fractal, one example that works with limited thread is the Sierpinski triangle</a:t>
            </a:r>
          </a:p>
          <a:p>
            <a:pPr marL="0" indent="0">
              <a:buNone/>
            </a:pPr>
            <a:r>
              <a:rPr lang="en-US" dirty="0">
                <a:solidFill>
                  <a:schemeClr val="bg1"/>
                </a:solidFill>
              </a:rPr>
              <a:t>Some have made blankets referencing the golden ratio!</a:t>
            </a:r>
          </a:p>
        </p:txBody>
      </p:sp>
      <p:pic>
        <p:nvPicPr>
          <p:cNvPr id="3074" name="Picture 2" descr="A crochet Sierpinski triangle by Felix Stokes">
            <a:extLst>
              <a:ext uri="{FF2B5EF4-FFF2-40B4-BE49-F238E27FC236}">
                <a16:creationId xmlns:a16="http://schemas.microsoft.com/office/drawing/2014/main" id="{C08F9A47-A9A7-4790-0493-CE918A205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569" y="364833"/>
            <a:ext cx="3168231" cy="277621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3076" name="Picture 4" descr="A Sierpinski triangle from Runestone Academy">
            <a:extLst>
              <a:ext uri="{FF2B5EF4-FFF2-40B4-BE49-F238E27FC236}">
                <a16:creationId xmlns:a16="http://schemas.microsoft.com/office/drawing/2014/main" id="{A11DA68D-DCE4-748F-9A10-8230A3453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325" y="3325614"/>
            <a:ext cx="3165475" cy="263637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4B53D2-AC32-2BDB-DD6A-DB8DE1DD3D4A}"/>
              </a:ext>
            </a:extLst>
          </p:cNvPr>
          <p:cNvSpPr txBox="1"/>
          <p:nvPr/>
        </p:nvSpPr>
        <p:spPr>
          <a:xfrm>
            <a:off x="8185569" y="6133724"/>
            <a:ext cx="3165475" cy="646331"/>
          </a:xfrm>
          <a:prstGeom prst="rect">
            <a:avLst/>
          </a:prstGeom>
          <a:noFill/>
        </p:spPr>
        <p:txBody>
          <a:bodyPr wrap="square" rtlCol="0">
            <a:spAutoFit/>
          </a:bodyPr>
          <a:lstStyle/>
          <a:p>
            <a:pPr algn="r"/>
            <a:r>
              <a:rPr lang="en-US" dirty="0">
                <a:solidFill>
                  <a:schemeClr val="bg1"/>
                </a:solidFill>
              </a:rPr>
              <a:t>Sierpinski triangles by </a:t>
            </a:r>
            <a:r>
              <a:rPr lang="en-US" dirty="0">
                <a:hlinkClick r:id="rId5"/>
              </a:rPr>
              <a:t>Felix Stokes</a:t>
            </a:r>
            <a:r>
              <a:rPr lang="en-US" dirty="0">
                <a:solidFill>
                  <a:schemeClr val="bg1"/>
                </a:solidFill>
              </a:rPr>
              <a:t>,</a:t>
            </a:r>
            <a:r>
              <a:rPr lang="en-US" dirty="0"/>
              <a:t> </a:t>
            </a:r>
            <a:r>
              <a:rPr lang="en-US" dirty="0">
                <a:hlinkClick r:id="rId6"/>
              </a:rPr>
              <a:t>Runestone Academy</a:t>
            </a:r>
            <a:endParaRPr lang="en-US" dirty="0"/>
          </a:p>
        </p:txBody>
      </p:sp>
    </p:spTree>
    <p:extLst>
      <p:ext uri="{BB962C8B-B14F-4D97-AF65-F5344CB8AC3E}">
        <p14:creationId xmlns:p14="http://schemas.microsoft.com/office/powerpoint/2010/main" val="2683293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DB1F-7080-399B-64A2-54948516D9AB}"/>
              </a:ext>
            </a:extLst>
          </p:cNvPr>
          <p:cNvSpPr>
            <a:spLocks noGrp="1"/>
          </p:cNvSpPr>
          <p:nvPr>
            <p:ph type="title"/>
          </p:nvPr>
        </p:nvSpPr>
        <p:spPr/>
        <p:txBody>
          <a:bodyPr/>
          <a:lstStyle/>
          <a:p>
            <a:r>
              <a:rPr lang="en-US" dirty="0">
                <a:solidFill>
                  <a:schemeClr val="bg1"/>
                </a:solidFill>
              </a:rPr>
              <a:t>Modeling hyperbolic geometry</a:t>
            </a:r>
          </a:p>
        </p:txBody>
      </p:sp>
      <p:sp>
        <p:nvSpPr>
          <p:cNvPr id="3" name="Content Placeholder 2">
            <a:extLst>
              <a:ext uri="{FF2B5EF4-FFF2-40B4-BE49-F238E27FC236}">
                <a16:creationId xmlns:a16="http://schemas.microsoft.com/office/drawing/2014/main" id="{FAD9C1EF-02E0-AF03-089D-3B202916BDCA}"/>
              </a:ext>
            </a:extLst>
          </p:cNvPr>
          <p:cNvSpPr>
            <a:spLocks noGrp="1"/>
          </p:cNvSpPr>
          <p:nvPr>
            <p:ph idx="1"/>
          </p:nvPr>
        </p:nvSpPr>
        <p:spPr>
          <a:xfrm>
            <a:off x="838200" y="1825625"/>
            <a:ext cx="6304005" cy="4418656"/>
          </a:xfrm>
        </p:spPr>
        <p:txBody>
          <a:bodyPr>
            <a:normAutofit/>
          </a:bodyPr>
          <a:lstStyle/>
          <a:p>
            <a:pPr marL="0" indent="0">
              <a:buNone/>
            </a:pPr>
            <a:r>
              <a:rPr lang="en-US" dirty="0">
                <a:solidFill>
                  <a:schemeClr val="bg1"/>
                </a:solidFill>
              </a:rPr>
              <a:t>“Hyperbolic geometry describes surfaces that are negatively curved. Negative curvature appears in coral reefs, kale leaves and Pringles potato chips.” </a:t>
            </a:r>
            <a:br>
              <a:rPr lang="en-US" dirty="0">
                <a:solidFill>
                  <a:schemeClr val="bg1"/>
                </a:solidFill>
              </a:rPr>
            </a:br>
            <a:r>
              <a:rPr lang="en-US" dirty="0">
                <a:solidFill>
                  <a:schemeClr val="bg1"/>
                </a:solidFill>
              </a:rPr>
              <a:t>– </a:t>
            </a:r>
            <a:r>
              <a:rPr lang="en-US" dirty="0">
                <a:hlinkClick r:id="rId3"/>
              </a:rPr>
              <a:t>Scientific American</a:t>
            </a:r>
            <a:endParaRPr lang="en-US" dirty="0"/>
          </a:p>
          <a:p>
            <a:r>
              <a:rPr lang="en-US" sz="2200" dirty="0">
                <a:solidFill>
                  <a:schemeClr val="bg1"/>
                </a:solidFill>
              </a:rPr>
              <a:t>Imagine a saddle-shape with mountain peaks and valleys</a:t>
            </a:r>
          </a:p>
          <a:p>
            <a:pPr marL="0" indent="0">
              <a:buNone/>
            </a:pPr>
            <a:r>
              <a:rPr lang="en-US" dirty="0">
                <a:solidFill>
                  <a:schemeClr val="bg1"/>
                </a:solidFill>
              </a:rPr>
              <a:t>Crochet can be used to model hyperbolic geometry in three dimensions!</a:t>
            </a:r>
          </a:p>
        </p:txBody>
      </p:sp>
      <p:pic>
        <p:nvPicPr>
          <p:cNvPr id="5122" name="Picture 2" descr="A hyperbolic pseudosphere by Crocheting Blind">
            <a:extLst>
              <a:ext uri="{FF2B5EF4-FFF2-40B4-BE49-F238E27FC236}">
                <a16:creationId xmlns:a16="http://schemas.microsoft.com/office/drawing/2014/main" id="{CE38377B-6984-4C38-7588-69CCC1A4C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6389" y="232289"/>
            <a:ext cx="3221682" cy="32216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hyperbolic plane by Crocheting blind">
            <a:extLst>
              <a:ext uri="{FF2B5EF4-FFF2-40B4-BE49-F238E27FC236}">
                <a16:creationId xmlns:a16="http://schemas.microsoft.com/office/drawing/2014/main" id="{26C8BF6B-2BD1-5A7B-7A25-7B0E87F078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6389" y="3429000"/>
            <a:ext cx="3221682" cy="32216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405B01-B9F0-28C6-633F-5014E3C9043E}"/>
              </a:ext>
            </a:extLst>
          </p:cNvPr>
          <p:cNvSpPr txBox="1"/>
          <p:nvPr/>
        </p:nvSpPr>
        <p:spPr>
          <a:xfrm>
            <a:off x="5534025" y="5702381"/>
            <a:ext cx="3092364" cy="923330"/>
          </a:xfrm>
          <a:prstGeom prst="rect">
            <a:avLst/>
          </a:prstGeom>
          <a:noFill/>
        </p:spPr>
        <p:txBody>
          <a:bodyPr wrap="square" rtlCol="0">
            <a:spAutoFit/>
          </a:bodyPr>
          <a:lstStyle/>
          <a:p>
            <a:pPr algn="r"/>
            <a:r>
              <a:rPr lang="en-US" dirty="0">
                <a:solidFill>
                  <a:schemeClr val="bg1"/>
                </a:solidFill>
              </a:rPr>
              <a:t>Hyperbolic pseudosphere (top) </a:t>
            </a:r>
          </a:p>
          <a:p>
            <a:pPr algn="r"/>
            <a:r>
              <a:rPr lang="en-US" dirty="0">
                <a:solidFill>
                  <a:schemeClr val="bg1"/>
                </a:solidFill>
              </a:rPr>
              <a:t>and hyperbolic plane (bottom) </a:t>
            </a:r>
          </a:p>
          <a:p>
            <a:pPr algn="r"/>
            <a:r>
              <a:rPr lang="en-US" dirty="0">
                <a:solidFill>
                  <a:schemeClr val="bg1"/>
                </a:solidFill>
              </a:rPr>
              <a:t>by </a:t>
            </a:r>
            <a:r>
              <a:rPr lang="en-US" dirty="0">
                <a:hlinkClick r:id="rId6"/>
              </a:rPr>
              <a:t>Crocheting Blind</a:t>
            </a:r>
            <a:endParaRPr lang="en-US" dirty="0"/>
          </a:p>
        </p:txBody>
      </p:sp>
    </p:spTree>
    <p:extLst>
      <p:ext uri="{BB962C8B-B14F-4D97-AF65-F5344CB8AC3E}">
        <p14:creationId xmlns:p14="http://schemas.microsoft.com/office/powerpoint/2010/main" val="3286657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huge gallery installation of crochet coral reefs">
            <a:extLst>
              <a:ext uri="{FF2B5EF4-FFF2-40B4-BE49-F238E27FC236}">
                <a16:creationId xmlns:a16="http://schemas.microsoft.com/office/drawing/2014/main" id="{628F056E-FFED-5E24-D2BD-C56AE37C5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4" y="365125"/>
            <a:ext cx="8072436" cy="5226757"/>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8B8BA2-EB5E-F8AC-21B3-E33D59305175}"/>
              </a:ext>
            </a:extLst>
          </p:cNvPr>
          <p:cNvSpPr>
            <a:spLocks noGrp="1"/>
          </p:cNvSpPr>
          <p:nvPr>
            <p:ph type="title"/>
          </p:nvPr>
        </p:nvSpPr>
        <p:spPr>
          <a:xfrm>
            <a:off x="8972550" y="365125"/>
            <a:ext cx="2381250" cy="1882775"/>
          </a:xfrm>
        </p:spPr>
        <p:txBody>
          <a:bodyPr>
            <a:normAutofit/>
          </a:bodyPr>
          <a:lstStyle/>
          <a:p>
            <a:r>
              <a:rPr lang="en-US" sz="3600" dirty="0">
                <a:solidFill>
                  <a:schemeClr val="bg1"/>
                </a:solidFill>
              </a:rPr>
              <a:t>The Crochet Coral Reef</a:t>
            </a:r>
          </a:p>
        </p:txBody>
      </p:sp>
      <p:sp>
        <p:nvSpPr>
          <p:cNvPr id="3" name="Content Placeholder 2">
            <a:extLst>
              <a:ext uri="{FF2B5EF4-FFF2-40B4-BE49-F238E27FC236}">
                <a16:creationId xmlns:a16="http://schemas.microsoft.com/office/drawing/2014/main" id="{EE122EE1-9399-0862-8D58-F9F50FFF3D94}"/>
              </a:ext>
            </a:extLst>
          </p:cNvPr>
          <p:cNvSpPr>
            <a:spLocks noGrp="1"/>
          </p:cNvSpPr>
          <p:nvPr>
            <p:ph idx="1"/>
          </p:nvPr>
        </p:nvSpPr>
        <p:spPr>
          <a:xfrm>
            <a:off x="8972550" y="2387600"/>
            <a:ext cx="2381250" cy="2536825"/>
          </a:xfrm>
        </p:spPr>
        <p:txBody>
          <a:bodyPr>
            <a:normAutofit/>
          </a:bodyPr>
          <a:lstStyle/>
          <a:p>
            <a:pPr marL="0" indent="0">
              <a:buNone/>
            </a:pPr>
            <a:r>
              <a:rPr lang="en-US" dirty="0">
                <a:solidFill>
                  <a:schemeClr val="bg1"/>
                </a:solidFill>
              </a:rPr>
              <a:t>Modeling nature’s patterns with crochet</a:t>
            </a:r>
          </a:p>
        </p:txBody>
      </p:sp>
      <p:pic>
        <p:nvPicPr>
          <p:cNvPr id="6148" name="Picture 4" descr="detail of crochet corals">
            <a:extLst>
              <a:ext uri="{FF2B5EF4-FFF2-40B4-BE49-F238E27FC236}">
                <a16:creationId xmlns:a16="http://schemas.microsoft.com/office/drawing/2014/main" id="{3BCC22A7-EBB9-FDDF-F2BF-11149A071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14" y="4138448"/>
            <a:ext cx="3738562" cy="2508635"/>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3ABFE-E821-647A-F08E-C657B03B5958}"/>
              </a:ext>
            </a:extLst>
          </p:cNvPr>
          <p:cNvSpPr txBox="1"/>
          <p:nvPr/>
        </p:nvSpPr>
        <p:spPr>
          <a:xfrm>
            <a:off x="4589873" y="5750150"/>
            <a:ext cx="3582577" cy="646331"/>
          </a:xfrm>
          <a:prstGeom prst="rect">
            <a:avLst/>
          </a:prstGeom>
          <a:noFill/>
        </p:spPr>
        <p:txBody>
          <a:bodyPr wrap="square" rtlCol="0">
            <a:spAutoFit/>
          </a:bodyPr>
          <a:lstStyle/>
          <a:p>
            <a:r>
              <a:rPr lang="en-US" i="1" dirty="0">
                <a:solidFill>
                  <a:schemeClr val="bg1"/>
                </a:solidFill>
              </a:rPr>
              <a:t>Baden </a:t>
            </a:r>
            <a:r>
              <a:rPr lang="en-US" i="1" dirty="0" err="1">
                <a:solidFill>
                  <a:schemeClr val="bg1"/>
                </a:solidFill>
              </a:rPr>
              <a:t>Baden</a:t>
            </a:r>
            <a:r>
              <a:rPr lang="en-US" i="1" dirty="0">
                <a:solidFill>
                  <a:schemeClr val="bg1"/>
                </a:solidFill>
              </a:rPr>
              <a:t> Satellite Reef</a:t>
            </a:r>
            <a:r>
              <a:rPr lang="en-US" dirty="0">
                <a:solidFill>
                  <a:schemeClr val="bg1"/>
                </a:solidFill>
              </a:rPr>
              <a:t> by </a:t>
            </a:r>
            <a:r>
              <a:rPr lang="en-US" dirty="0">
                <a:hlinkClick r:id="rId5"/>
              </a:rPr>
              <a:t>Margaret and Christine Wertheim</a:t>
            </a:r>
            <a:r>
              <a:rPr lang="en-US" dirty="0"/>
              <a:t> </a:t>
            </a:r>
          </a:p>
        </p:txBody>
      </p:sp>
    </p:spTree>
    <p:extLst>
      <p:ext uri="{BB962C8B-B14F-4D97-AF65-F5344CB8AC3E}">
        <p14:creationId xmlns:p14="http://schemas.microsoft.com/office/powerpoint/2010/main" val="4055568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0" name="Picture 2" descr="Wall of crochet corals at museum frieder burda">
            <a:extLst>
              <a:ext uri="{FF2B5EF4-FFF2-40B4-BE49-F238E27FC236}">
                <a16:creationId xmlns:a16="http://schemas.microsoft.com/office/drawing/2014/main" id="{0154BE72-EE08-1F53-4198-9B1C89A84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845" y="358874"/>
            <a:ext cx="8081480" cy="5422801"/>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7172" name="Picture 4" descr="Pink and orange reef sculpture against dramatic blue background">
            <a:extLst>
              <a:ext uri="{FF2B5EF4-FFF2-40B4-BE49-F238E27FC236}">
                <a16:creationId xmlns:a16="http://schemas.microsoft.com/office/drawing/2014/main" id="{B504FAF7-5283-8FC6-3F0A-C60BAEAB62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65" r="19917"/>
          <a:stretch>
            <a:fillRect/>
          </a:stretch>
        </p:blipFill>
        <p:spPr bwMode="auto">
          <a:xfrm>
            <a:off x="457200" y="358874"/>
            <a:ext cx="2790825" cy="299909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7174" name="Picture 6" descr="Reef sculpture closeup">
            <a:extLst>
              <a:ext uri="{FF2B5EF4-FFF2-40B4-BE49-F238E27FC236}">
                <a16:creationId xmlns:a16="http://schemas.microsoft.com/office/drawing/2014/main" id="{EAE03F85-A657-A760-9F6B-0FD44D760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718660"/>
            <a:ext cx="4057650" cy="270426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A06810-2D4F-BF34-E92C-3841B2CB656D}"/>
              </a:ext>
            </a:extLst>
          </p:cNvPr>
          <p:cNvSpPr txBox="1"/>
          <p:nvPr/>
        </p:nvSpPr>
        <p:spPr>
          <a:xfrm>
            <a:off x="4807155" y="5919470"/>
            <a:ext cx="6644865" cy="646331"/>
          </a:xfrm>
          <a:prstGeom prst="rect">
            <a:avLst/>
          </a:prstGeom>
          <a:noFill/>
        </p:spPr>
        <p:txBody>
          <a:bodyPr wrap="square" rtlCol="0">
            <a:spAutoFit/>
          </a:bodyPr>
          <a:lstStyle/>
          <a:p>
            <a:r>
              <a:rPr lang="en-US" i="1" dirty="0">
                <a:solidFill>
                  <a:schemeClr val="bg1"/>
                </a:solidFill>
              </a:rPr>
              <a:t>Pod World – Hyperbolic </a:t>
            </a:r>
            <a:r>
              <a:rPr lang="en-US" dirty="0">
                <a:solidFill>
                  <a:schemeClr val="bg1"/>
                </a:solidFill>
              </a:rPr>
              <a:t>(top left), </a:t>
            </a:r>
            <a:r>
              <a:rPr lang="en-US" i="1" dirty="0">
                <a:solidFill>
                  <a:schemeClr val="bg1"/>
                </a:solidFill>
              </a:rPr>
              <a:t>Bleached Reef </a:t>
            </a:r>
            <a:r>
              <a:rPr lang="en-US" dirty="0">
                <a:solidFill>
                  <a:schemeClr val="bg1"/>
                </a:solidFill>
              </a:rPr>
              <a:t>detail (bottom left), and </a:t>
            </a:r>
            <a:r>
              <a:rPr lang="en-US" i="1" dirty="0">
                <a:solidFill>
                  <a:schemeClr val="bg1"/>
                </a:solidFill>
              </a:rPr>
              <a:t>Five Fathoms Deep </a:t>
            </a:r>
            <a:r>
              <a:rPr lang="en-US" dirty="0">
                <a:solidFill>
                  <a:schemeClr val="bg1"/>
                </a:solidFill>
              </a:rPr>
              <a:t>(above) by </a:t>
            </a:r>
            <a:r>
              <a:rPr lang="en-US" dirty="0">
                <a:hlinkClick r:id="rId6"/>
              </a:rPr>
              <a:t>Margaret and Christine Wertheim</a:t>
            </a:r>
            <a:r>
              <a:rPr lang="en-US" dirty="0"/>
              <a:t> </a:t>
            </a:r>
          </a:p>
        </p:txBody>
      </p:sp>
    </p:spTree>
    <p:extLst>
      <p:ext uri="{BB962C8B-B14F-4D97-AF65-F5344CB8AC3E}">
        <p14:creationId xmlns:p14="http://schemas.microsoft.com/office/powerpoint/2010/main" val="2297913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5418-263F-8CC3-49E2-802C50CE8E85}"/>
              </a:ext>
            </a:extLst>
          </p:cNvPr>
          <p:cNvSpPr>
            <a:spLocks noGrp="1"/>
          </p:cNvSpPr>
          <p:nvPr>
            <p:ph type="title"/>
          </p:nvPr>
        </p:nvSpPr>
        <p:spPr/>
        <p:txBody>
          <a:bodyPr/>
          <a:lstStyle/>
          <a:p>
            <a:r>
              <a:rPr lang="en-US" dirty="0">
                <a:solidFill>
                  <a:schemeClr val="bg1"/>
                </a:solidFill>
              </a:rPr>
              <a:t>Making a “hyperbolic scrunchie”</a:t>
            </a:r>
          </a:p>
        </p:txBody>
      </p:sp>
      <p:sp>
        <p:nvSpPr>
          <p:cNvPr id="3" name="Content Placeholder 2">
            <a:extLst>
              <a:ext uri="{FF2B5EF4-FFF2-40B4-BE49-F238E27FC236}">
                <a16:creationId xmlns:a16="http://schemas.microsoft.com/office/drawing/2014/main" id="{9736B00B-A841-9AF4-6E75-CBABAAE0F37A}"/>
              </a:ext>
            </a:extLst>
          </p:cNvPr>
          <p:cNvSpPr>
            <a:spLocks noGrp="1"/>
          </p:cNvSpPr>
          <p:nvPr>
            <p:ph idx="1"/>
          </p:nvPr>
        </p:nvSpPr>
        <p:spPr>
          <a:xfrm>
            <a:off x="838200" y="1473932"/>
            <a:ext cx="10515600" cy="4918075"/>
          </a:xfrm>
        </p:spPr>
        <p:txBody>
          <a:bodyPr>
            <a:normAutofit fontScale="85000" lnSpcReduction="20000"/>
          </a:bodyPr>
          <a:lstStyle/>
          <a:p>
            <a:pPr marL="0" indent="0">
              <a:buNone/>
            </a:pPr>
            <a:r>
              <a:rPr lang="en-US" dirty="0">
                <a:solidFill>
                  <a:schemeClr val="bg1"/>
                </a:solidFill>
              </a:rPr>
              <a:t>Materials</a:t>
            </a:r>
          </a:p>
          <a:p>
            <a:r>
              <a:rPr lang="en-US" sz="2400" dirty="0">
                <a:solidFill>
                  <a:schemeClr val="bg1"/>
                </a:solidFill>
              </a:rPr>
              <a:t>Worsted weight (4) cotton yarn</a:t>
            </a:r>
          </a:p>
          <a:p>
            <a:r>
              <a:rPr lang="en-US" sz="2400" dirty="0">
                <a:solidFill>
                  <a:schemeClr val="bg1"/>
                </a:solidFill>
              </a:rPr>
              <a:t>Size US H8 / 5.00 mm crochet hook</a:t>
            </a:r>
          </a:p>
          <a:p>
            <a:r>
              <a:rPr lang="en-US" sz="2400" dirty="0">
                <a:solidFill>
                  <a:schemeClr val="bg1"/>
                </a:solidFill>
              </a:rPr>
              <a:t>Stitch markers - they help keep track of which round you are on</a:t>
            </a:r>
          </a:p>
          <a:p>
            <a:r>
              <a:rPr lang="en-US" sz="2400" dirty="0">
                <a:solidFill>
                  <a:schemeClr val="bg1"/>
                </a:solidFill>
              </a:rPr>
              <a:t>Hairband</a:t>
            </a:r>
          </a:p>
          <a:p>
            <a:pPr marL="0" indent="0">
              <a:buNone/>
            </a:pPr>
            <a:br>
              <a:rPr lang="en-US" dirty="0">
                <a:solidFill>
                  <a:schemeClr val="bg1"/>
                </a:solidFill>
              </a:rPr>
            </a:br>
            <a:r>
              <a:rPr lang="en-US" dirty="0">
                <a:solidFill>
                  <a:schemeClr val="bg1"/>
                </a:solidFill>
              </a:rPr>
              <a:t>Pattern</a:t>
            </a:r>
          </a:p>
          <a:p>
            <a:pPr marL="0" indent="0">
              <a:buNone/>
            </a:pPr>
            <a:endParaRPr lang="en-US" dirty="0">
              <a:solidFill>
                <a:schemeClr val="bg1"/>
              </a:solidFill>
            </a:endParaRPr>
          </a:p>
          <a:p>
            <a:pPr marL="457200" lvl="1" indent="0">
              <a:buNone/>
            </a:pPr>
            <a:r>
              <a:rPr lang="en-US" sz="2200" dirty="0">
                <a:solidFill>
                  <a:schemeClr val="bg1"/>
                </a:solidFill>
                <a:latin typeface="Georgia" panose="02040502050405020303" pitchFamily="18" charset="0"/>
              </a:rPr>
              <a:t>Round 0: slip stitch onto the hairband</a:t>
            </a:r>
          </a:p>
          <a:p>
            <a:pPr marL="457200" lvl="1" indent="0">
              <a:buNone/>
            </a:pPr>
            <a:r>
              <a:rPr lang="en-US" sz="2200" dirty="0">
                <a:solidFill>
                  <a:schemeClr val="bg1"/>
                </a:solidFill>
                <a:latin typeface="Georgia" panose="02040502050405020303" pitchFamily="18" charset="0"/>
              </a:rPr>
              <a:t>Round 1: 1 </a:t>
            </a:r>
            <a:r>
              <a:rPr lang="en-US" sz="2200" dirty="0" err="1">
                <a:solidFill>
                  <a:schemeClr val="bg1"/>
                </a:solidFill>
                <a:latin typeface="Georgia" panose="02040502050405020303" pitchFamily="18" charset="0"/>
              </a:rPr>
              <a:t>sc</a:t>
            </a:r>
            <a:r>
              <a:rPr lang="en-US" sz="2200" dirty="0">
                <a:solidFill>
                  <a:schemeClr val="bg1"/>
                </a:solidFill>
                <a:latin typeface="Georgia" panose="02040502050405020303" pitchFamily="18" charset="0"/>
              </a:rPr>
              <a:t>, place stitch marker in first </a:t>
            </a:r>
            <a:r>
              <a:rPr lang="en-US" sz="2200" dirty="0" err="1">
                <a:solidFill>
                  <a:schemeClr val="bg1"/>
                </a:solidFill>
                <a:latin typeface="Georgia" panose="02040502050405020303" pitchFamily="18" charset="0"/>
              </a:rPr>
              <a:t>sc</a:t>
            </a:r>
            <a:r>
              <a:rPr lang="en-US" sz="2200" dirty="0">
                <a:solidFill>
                  <a:schemeClr val="bg1"/>
                </a:solidFill>
                <a:latin typeface="Georgia" panose="02040502050405020303" pitchFamily="18" charset="0"/>
              </a:rPr>
              <a:t>, 31 </a:t>
            </a:r>
            <a:r>
              <a:rPr lang="en-US" sz="2200" dirty="0" err="1">
                <a:solidFill>
                  <a:schemeClr val="bg1"/>
                </a:solidFill>
                <a:latin typeface="Georgia" panose="02040502050405020303" pitchFamily="18" charset="0"/>
              </a:rPr>
              <a:t>sc</a:t>
            </a:r>
            <a:r>
              <a:rPr lang="en-US" sz="2200" dirty="0">
                <a:solidFill>
                  <a:schemeClr val="bg1"/>
                </a:solidFill>
                <a:latin typeface="Georgia" panose="02040502050405020303" pitchFamily="18" charset="0"/>
              </a:rPr>
              <a:t> around {32 </a:t>
            </a:r>
            <a:r>
              <a:rPr lang="en-US" sz="2200" dirty="0" err="1">
                <a:solidFill>
                  <a:schemeClr val="bg1"/>
                </a:solidFill>
                <a:latin typeface="Georgia" panose="02040502050405020303" pitchFamily="18" charset="0"/>
              </a:rPr>
              <a:t>sts</a:t>
            </a:r>
            <a:r>
              <a:rPr lang="en-US" sz="2200" dirty="0">
                <a:solidFill>
                  <a:schemeClr val="bg1"/>
                </a:solidFill>
                <a:latin typeface="Georgia" panose="02040502050405020303" pitchFamily="18" charset="0"/>
              </a:rPr>
              <a:t>}</a:t>
            </a:r>
          </a:p>
          <a:p>
            <a:pPr marL="457200" lvl="1" indent="0">
              <a:buNone/>
            </a:pPr>
            <a:r>
              <a:rPr lang="en-US" sz="2200" dirty="0">
                <a:solidFill>
                  <a:schemeClr val="bg1"/>
                </a:solidFill>
                <a:latin typeface="Georgia" panose="02040502050405020303" pitchFamily="18" charset="0"/>
              </a:rPr>
              <a:t>Round 2: 2 </a:t>
            </a:r>
            <a:r>
              <a:rPr lang="en-US" sz="2200" dirty="0" err="1">
                <a:solidFill>
                  <a:schemeClr val="bg1"/>
                </a:solidFill>
                <a:latin typeface="Georgia" panose="02040502050405020303" pitchFamily="18" charset="0"/>
              </a:rPr>
              <a:t>sc</a:t>
            </a:r>
            <a:r>
              <a:rPr lang="en-US" sz="2200" dirty="0">
                <a:solidFill>
                  <a:schemeClr val="bg1"/>
                </a:solidFill>
                <a:latin typeface="Georgia" panose="02040502050405020303" pitchFamily="18" charset="0"/>
              </a:rPr>
              <a:t> in each </a:t>
            </a:r>
            <a:r>
              <a:rPr lang="en-US" sz="2200" dirty="0" err="1">
                <a:solidFill>
                  <a:schemeClr val="bg1"/>
                </a:solidFill>
                <a:latin typeface="Georgia" panose="02040502050405020303" pitchFamily="18" charset="0"/>
              </a:rPr>
              <a:t>st</a:t>
            </a:r>
            <a:r>
              <a:rPr lang="en-US" sz="2200" dirty="0">
                <a:solidFill>
                  <a:schemeClr val="bg1"/>
                </a:solidFill>
                <a:latin typeface="Georgia" panose="02040502050405020303" pitchFamily="18" charset="0"/>
              </a:rPr>
              <a:t> {64 </a:t>
            </a:r>
            <a:r>
              <a:rPr lang="en-US" sz="2200" dirty="0" err="1">
                <a:solidFill>
                  <a:schemeClr val="bg1"/>
                </a:solidFill>
                <a:latin typeface="Georgia" panose="02040502050405020303" pitchFamily="18" charset="0"/>
              </a:rPr>
              <a:t>sts</a:t>
            </a:r>
            <a:r>
              <a:rPr lang="en-US" sz="2200" dirty="0">
                <a:solidFill>
                  <a:schemeClr val="bg1"/>
                </a:solidFill>
                <a:latin typeface="Georgia" panose="02040502050405020303" pitchFamily="18" charset="0"/>
              </a:rPr>
              <a:t>}</a:t>
            </a:r>
          </a:p>
          <a:p>
            <a:pPr marL="457200" lvl="1" indent="0">
              <a:buNone/>
            </a:pPr>
            <a:r>
              <a:rPr lang="en-US" sz="2200" dirty="0">
                <a:solidFill>
                  <a:schemeClr val="bg1"/>
                </a:solidFill>
                <a:latin typeface="Georgia" panose="02040502050405020303" pitchFamily="18" charset="0"/>
              </a:rPr>
              <a:t>Round 3: 2 </a:t>
            </a:r>
            <a:r>
              <a:rPr lang="en-US" sz="2200" dirty="0" err="1">
                <a:solidFill>
                  <a:schemeClr val="bg1"/>
                </a:solidFill>
                <a:latin typeface="Georgia" panose="02040502050405020303" pitchFamily="18" charset="0"/>
              </a:rPr>
              <a:t>sc</a:t>
            </a:r>
            <a:r>
              <a:rPr lang="en-US" sz="2200" dirty="0">
                <a:solidFill>
                  <a:schemeClr val="bg1"/>
                </a:solidFill>
                <a:latin typeface="Georgia" panose="02040502050405020303" pitchFamily="18" charset="0"/>
              </a:rPr>
              <a:t> in each </a:t>
            </a:r>
            <a:r>
              <a:rPr lang="en-US" sz="2200" dirty="0" err="1">
                <a:solidFill>
                  <a:schemeClr val="bg1"/>
                </a:solidFill>
                <a:latin typeface="Georgia" panose="02040502050405020303" pitchFamily="18" charset="0"/>
              </a:rPr>
              <a:t>st</a:t>
            </a:r>
            <a:r>
              <a:rPr lang="en-US" sz="2200" dirty="0">
                <a:solidFill>
                  <a:schemeClr val="bg1"/>
                </a:solidFill>
                <a:latin typeface="Georgia" panose="02040502050405020303" pitchFamily="18" charset="0"/>
              </a:rPr>
              <a:t> {128 </a:t>
            </a:r>
            <a:r>
              <a:rPr lang="en-US" sz="2200" dirty="0" err="1">
                <a:solidFill>
                  <a:schemeClr val="bg1"/>
                </a:solidFill>
                <a:latin typeface="Georgia" panose="02040502050405020303" pitchFamily="18" charset="0"/>
              </a:rPr>
              <a:t>sts</a:t>
            </a:r>
            <a:r>
              <a:rPr lang="en-US" sz="2200" dirty="0">
                <a:solidFill>
                  <a:schemeClr val="bg1"/>
                </a:solidFill>
                <a:latin typeface="Georgia" panose="02040502050405020303" pitchFamily="18" charset="0"/>
              </a:rPr>
              <a:t>}</a:t>
            </a:r>
          </a:p>
          <a:p>
            <a:pPr marL="457200" lvl="1" indent="0">
              <a:buNone/>
            </a:pPr>
            <a:r>
              <a:rPr lang="en-US" sz="2200" dirty="0">
                <a:solidFill>
                  <a:schemeClr val="bg1"/>
                </a:solidFill>
                <a:latin typeface="Georgia" panose="02040502050405020303" pitchFamily="18" charset="0"/>
              </a:rPr>
              <a:t>Repeat until desired size!</a:t>
            </a:r>
          </a:p>
          <a:p>
            <a:pPr marL="0" indent="0">
              <a:buNone/>
            </a:pPr>
            <a:endParaRPr lang="en-US" sz="2600" dirty="0">
              <a:solidFill>
                <a:schemeClr val="bg1"/>
              </a:solidFill>
            </a:endParaRPr>
          </a:p>
          <a:p>
            <a:pPr marL="0" indent="0">
              <a:buNone/>
            </a:pPr>
            <a:r>
              <a:rPr lang="en-US" sz="2600" dirty="0">
                <a:solidFill>
                  <a:schemeClr val="bg1"/>
                </a:solidFill>
              </a:rPr>
              <a:t>Notice how the number of stitches doubles every round?</a:t>
            </a:r>
          </a:p>
        </p:txBody>
      </p:sp>
    </p:spTree>
    <p:extLst>
      <p:ext uri="{BB962C8B-B14F-4D97-AF65-F5344CB8AC3E}">
        <p14:creationId xmlns:p14="http://schemas.microsoft.com/office/powerpoint/2010/main" val="385183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43102A-B505-6D7A-5592-45FB5D6BCC1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6B6E0F6-D5C5-A5D9-1335-02FA9AF796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1241" y="386406"/>
            <a:ext cx="4389120" cy="2468880"/>
          </a:xfrm>
          <a:prstGeom prst="rect">
            <a:avLst/>
          </a:prstGeom>
          <a:ln w="38100">
            <a:solidFill>
              <a:schemeClr val="bg1"/>
            </a:solidFill>
          </a:ln>
        </p:spPr>
      </p:pic>
      <p:pic>
        <p:nvPicPr>
          <p:cNvPr id="7" name="Picture 6">
            <a:extLst>
              <a:ext uri="{FF2B5EF4-FFF2-40B4-BE49-F238E27FC236}">
                <a16:creationId xmlns:a16="http://schemas.microsoft.com/office/drawing/2014/main" id="{D6A6F6F9-B3EA-D869-5D21-663B8A333C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31639" y="386406"/>
            <a:ext cx="4389120" cy="2468880"/>
          </a:xfrm>
          <a:prstGeom prst="rect">
            <a:avLst/>
          </a:prstGeom>
          <a:ln w="38100">
            <a:solidFill>
              <a:schemeClr val="bg1"/>
            </a:solidFill>
          </a:ln>
        </p:spPr>
      </p:pic>
      <p:pic>
        <p:nvPicPr>
          <p:cNvPr id="9" name="Picture 8">
            <a:extLst>
              <a:ext uri="{FF2B5EF4-FFF2-40B4-BE49-F238E27FC236}">
                <a16:creationId xmlns:a16="http://schemas.microsoft.com/office/drawing/2014/main" id="{6A9BEBE0-B46E-94F6-D34C-0DFA409895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41" y="3593757"/>
            <a:ext cx="4389120" cy="2468880"/>
          </a:xfrm>
          <a:prstGeom prst="rect">
            <a:avLst/>
          </a:prstGeom>
          <a:ln w="38100">
            <a:solidFill>
              <a:schemeClr val="bg1"/>
            </a:solidFill>
          </a:ln>
        </p:spPr>
      </p:pic>
      <p:pic>
        <p:nvPicPr>
          <p:cNvPr id="11" name="Picture 10">
            <a:extLst>
              <a:ext uri="{FF2B5EF4-FFF2-40B4-BE49-F238E27FC236}">
                <a16:creationId xmlns:a16="http://schemas.microsoft.com/office/drawing/2014/main" id="{6DEBD4E6-D41D-F91C-DA88-333CE0A9C4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31639" y="3593757"/>
            <a:ext cx="4389120" cy="2468880"/>
          </a:xfrm>
          <a:prstGeom prst="rect">
            <a:avLst/>
          </a:prstGeom>
          <a:ln w="38100">
            <a:solidFill>
              <a:schemeClr val="bg1"/>
            </a:solidFill>
          </a:ln>
        </p:spPr>
      </p:pic>
      <p:sp>
        <p:nvSpPr>
          <p:cNvPr id="14" name="TextBox 13">
            <a:extLst>
              <a:ext uri="{FF2B5EF4-FFF2-40B4-BE49-F238E27FC236}">
                <a16:creationId xmlns:a16="http://schemas.microsoft.com/office/drawing/2014/main" id="{9D0E832A-74E8-60B8-AA70-CF81A6D09D12}"/>
              </a:ext>
            </a:extLst>
          </p:cNvPr>
          <p:cNvSpPr txBox="1"/>
          <p:nvPr/>
        </p:nvSpPr>
        <p:spPr>
          <a:xfrm>
            <a:off x="857428" y="2954304"/>
            <a:ext cx="4593117" cy="369332"/>
          </a:xfrm>
          <a:prstGeom prst="rect">
            <a:avLst/>
          </a:prstGeom>
          <a:noFill/>
        </p:spPr>
        <p:txBody>
          <a:bodyPr wrap="none" rtlCol="0">
            <a:spAutoFit/>
          </a:bodyPr>
          <a:lstStyle/>
          <a:p>
            <a:pPr algn="ctr"/>
            <a:r>
              <a:rPr lang="en-US" dirty="0">
                <a:solidFill>
                  <a:schemeClr val="bg1"/>
                </a:solidFill>
              </a:rPr>
              <a:t>1. Making a slip stitch attached to the hairband</a:t>
            </a:r>
          </a:p>
        </p:txBody>
      </p:sp>
      <p:sp>
        <p:nvSpPr>
          <p:cNvPr id="15" name="TextBox 14">
            <a:extLst>
              <a:ext uri="{FF2B5EF4-FFF2-40B4-BE49-F238E27FC236}">
                <a16:creationId xmlns:a16="http://schemas.microsoft.com/office/drawing/2014/main" id="{3CC2DB95-B6F0-BFFB-6635-1D27A4267B2F}"/>
              </a:ext>
            </a:extLst>
          </p:cNvPr>
          <p:cNvSpPr txBox="1"/>
          <p:nvPr/>
        </p:nvSpPr>
        <p:spPr>
          <a:xfrm>
            <a:off x="6831639" y="2902761"/>
            <a:ext cx="4365490" cy="646331"/>
          </a:xfrm>
          <a:prstGeom prst="rect">
            <a:avLst/>
          </a:prstGeom>
          <a:noFill/>
        </p:spPr>
        <p:txBody>
          <a:bodyPr wrap="square" rtlCol="0">
            <a:spAutoFit/>
          </a:bodyPr>
          <a:lstStyle/>
          <a:p>
            <a:pPr algn="ctr"/>
            <a:r>
              <a:rPr lang="en-US" dirty="0">
                <a:solidFill>
                  <a:schemeClr val="bg1"/>
                </a:solidFill>
              </a:rPr>
              <a:t>2. Starting Round 1 by attaching the stitch marker to the first </a:t>
            </a:r>
            <a:r>
              <a:rPr lang="en-US" i="1" dirty="0" err="1">
                <a:solidFill>
                  <a:schemeClr val="bg1"/>
                </a:solidFill>
              </a:rPr>
              <a:t>sc</a:t>
            </a:r>
            <a:endParaRPr lang="en-US" i="1" dirty="0">
              <a:solidFill>
                <a:schemeClr val="bg1"/>
              </a:solidFill>
            </a:endParaRPr>
          </a:p>
        </p:txBody>
      </p:sp>
      <p:sp>
        <p:nvSpPr>
          <p:cNvPr id="16" name="TextBox 15">
            <a:extLst>
              <a:ext uri="{FF2B5EF4-FFF2-40B4-BE49-F238E27FC236}">
                <a16:creationId xmlns:a16="http://schemas.microsoft.com/office/drawing/2014/main" id="{344A0B8E-2274-9CD8-B0A6-574779DE2691}"/>
              </a:ext>
            </a:extLst>
          </p:cNvPr>
          <p:cNvSpPr txBox="1"/>
          <p:nvPr/>
        </p:nvSpPr>
        <p:spPr>
          <a:xfrm>
            <a:off x="1398106" y="6148092"/>
            <a:ext cx="3535391" cy="369332"/>
          </a:xfrm>
          <a:prstGeom prst="rect">
            <a:avLst/>
          </a:prstGeom>
          <a:noFill/>
        </p:spPr>
        <p:txBody>
          <a:bodyPr wrap="none" rtlCol="0">
            <a:spAutoFit/>
          </a:bodyPr>
          <a:lstStyle/>
          <a:p>
            <a:pPr algn="ctr"/>
            <a:r>
              <a:rPr lang="en-US" dirty="0">
                <a:solidFill>
                  <a:schemeClr val="bg1"/>
                </a:solidFill>
              </a:rPr>
              <a:t>3. Halfway through Round 1 {16 </a:t>
            </a:r>
            <a:r>
              <a:rPr lang="en-US" i="1" dirty="0" err="1">
                <a:solidFill>
                  <a:schemeClr val="bg1"/>
                </a:solidFill>
              </a:rPr>
              <a:t>sts</a:t>
            </a:r>
            <a:r>
              <a:rPr lang="en-US" dirty="0">
                <a:solidFill>
                  <a:schemeClr val="bg1"/>
                </a:solidFill>
              </a:rPr>
              <a:t>}</a:t>
            </a:r>
          </a:p>
        </p:txBody>
      </p:sp>
      <p:sp>
        <p:nvSpPr>
          <p:cNvPr id="18" name="TextBox 17">
            <a:extLst>
              <a:ext uri="{FF2B5EF4-FFF2-40B4-BE49-F238E27FC236}">
                <a16:creationId xmlns:a16="http://schemas.microsoft.com/office/drawing/2014/main" id="{B3307F4B-C67A-4EFD-88E9-EC7203235C63}"/>
              </a:ext>
            </a:extLst>
          </p:cNvPr>
          <p:cNvSpPr txBox="1"/>
          <p:nvPr/>
        </p:nvSpPr>
        <p:spPr>
          <a:xfrm>
            <a:off x="7659928" y="6272555"/>
            <a:ext cx="2732543" cy="369332"/>
          </a:xfrm>
          <a:prstGeom prst="rect">
            <a:avLst/>
          </a:prstGeom>
          <a:noFill/>
        </p:spPr>
        <p:txBody>
          <a:bodyPr wrap="none" rtlCol="0">
            <a:spAutoFit/>
          </a:bodyPr>
          <a:lstStyle/>
          <a:p>
            <a:pPr algn="ctr"/>
            <a:r>
              <a:rPr lang="en-US" dirty="0">
                <a:solidFill>
                  <a:schemeClr val="bg1"/>
                </a:solidFill>
              </a:rPr>
              <a:t>4. Round 1 is done! {32 </a:t>
            </a:r>
            <a:r>
              <a:rPr lang="en-US" i="1" dirty="0" err="1">
                <a:solidFill>
                  <a:schemeClr val="bg1"/>
                </a:solidFill>
              </a:rPr>
              <a:t>sts</a:t>
            </a:r>
            <a:r>
              <a:rPr lang="en-US" dirty="0">
                <a:solidFill>
                  <a:schemeClr val="bg1"/>
                </a:solidFill>
              </a:rPr>
              <a:t>}</a:t>
            </a:r>
          </a:p>
        </p:txBody>
      </p:sp>
    </p:spTree>
    <p:extLst>
      <p:ext uri="{BB962C8B-B14F-4D97-AF65-F5344CB8AC3E}">
        <p14:creationId xmlns:p14="http://schemas.microsoft.com/office/powerpoint/2010/main" val="1779666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F44D3D9-12A4-15DF-39FE-C20CC12BBD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3A4A693-1B6A-ACB0-424F-FE01926FF4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1241" y="386406"/>
            <a:ext cx="4389120" cy="2468880"/>
          </a:xfrm>
          <a:prstGeom prst="rect">
            <a:avLst/>
          </a:prstGeom>
          <a:ln w="38100">
            <a:solidFill>
              <a:schemeClr val="bg1"/>
            </a:solidFill>
          </a:ln>
        </p:spPr>
      </p:pic>
      <p:pic>
        <p:nvPicPr>
          <p:cNvPr id="7" name="Picture 6">
            <a:extLst>
              <a:ext uri="{FF2B5EF4-FFF2-40B4-BE49-F238E27FC236}">
                <a16:creationId xmlns:a16="http://schemas.microsoft.com/office/drawing/2014/main" id="{2777D5F1-D512-67B4-6BAF-B4A9F26AB7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31639" y="386406"/>
            <a:ext cx="4389120" cy="2468880"/>
          </a:xfrm>
          <a:prstGeom prst="rect">
            <a:avLst/>
          </a:prstGeom>
          <a:ln w="38100">
            <a:solidFill>
              <a:schemeClr val="bg1"/>
            </a:solidFill>
          </a:ln>
        </p:spPr>
      </p:pic>
      <p:pic>
        <p:nvPicPr>
          <p:cNvPr id="9" name="Picture 8">
            <a:extLst>
              <a:ext uri="{FF2B5EF4-FFF2-40B4-BE49-F238E27FC236}">
                <a16:creationId xmlns:a16="http://schemas.microsoft.com/office/drawing/2014/main" id="{16DDC7F0-5EBD-72BE-3B50-7571FBE7B2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41" y="3593757"/>
            <a:ext cx="4389120" cy="2468880"/>
          </a:xfrm>
          <a:prstGeom prst="rect">
            <a:avLst/>
          </a:prstGeom>
          <a:ln w="38100">
            <a:solidFill>
              <a:schemeClr val="bg1"/>
            </a:solidFill>
          </a:ln>
        </p:spPr>
      </p:pic>
      <p:pic>
        <p:nvPicPr>
          <p:cNvPr id="11" name="Picture 10">
            <a:extLst>
              <a:ext uri="{FF2B5EF4-FFF2-40B4-BE49-F238E27FC236}">
                <a16:creationId xmlns:a16="http://schemas.microsoft.com/office/drawing/2014/main" id="{48EC6776-0236-B0E8-8A47-04DC60FE60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31639" y="3593757"/>
            <a:ext cx="4389120" cy="2468880"/>
          </a:xfrm>
          <a:prstGeom prst="rect">
            <a:avLst/>
          </a:prstGeom>
          <a:ln w="38100">
            <a:solidFill>
              <a:schemeClr val="bg1"/>
            </a:solidFill>
          </a:ln>
        </p:spPr>
      </p:pic>
      <p:sp>
        <p:nvSpPr>
          <p:cNvPr id="14" name="TextBox 13">
            <a:extLst>
              <a:ext uri="{FF2B5EF4-FFF2-40B4-BE49-F238E27FC236}">
                <a16:creationId xmlns:a16="http://schemas.microsoft.com/office/drawing/2014/main" id="{F6B90A0F-81D4-BA2F-017F-67D239A60598}"/>
              </a:ext>
            </a:extLst>
          </p:cNvPr>
          <p:cNvSpPr txBox="1"/>
          <p:nvPr/>
        </p:nvSpPr>
        <p:spPr>
          <a:xfrm>
            <a:off x="971241" y="2901355"/>
            <a:ext cx="4365490" cy="646331"/>
          </a:xfrm>
          <a:prstGeom prst="rect">
            <a:avLst/>
          </a:prstGeom>
          <a:noFill/>
        </p:spPr>
        <p:txBody>
          <a:bodyPr wrap="square" rtlCol="0">
            <a:spAutoFit/>
          </a:bodyPr>
          <a:lstStyle/>
          <a:p>
            <a:pPr algn="ctr"/>
            <a:r>
              <a:rPr lang="en-US" dirty="0">
                <a:solidFill>
                  <a:schemeClr val="bg1"/>
                </a:solidFill>
              </a:rPr>
              <a:t>5. Starting Round 2 by moving the stitch marker to our first </a:t>
            </a:r>
            <a:r>
              <a:rPr lang="en-US" i="1" dirty="0">
                <a:solidFill>
                  <a:schemeClr val="bg1"/>
                </a:solidFill>
              </a:rPr>
              <a:t>increase</a:t>
            </a:r>
            <a:r>
              <a:rPr lang="en-US" dirty="0">
                <a:solidFill>
                  <a:schemeClr val="bg1"/>
                </a:solidFill>
              </a:rPr>
              <a:t> (2 </a:t>
            </a:r>
            <a:r>
              <a:rPr lang="en-US" dirty="0" err="1">
                <a:solidFill>
                  <a:schemeClr val="bg1"/>
                </a:solidFill>
              </a:rPr>
              <a:t>sts</a:t>
            </a:r>
            <a:r>
              <a:rPr lang="en-US" dirty="0">
                <a:solidFill>
                  <a:schemeClr val="bg1"/>
                </a:solidFill>
              </a:rPr>
              <a:t> in one)</a:t>
            </a:r>
            <a:endParaRPr lang="en-US" i="1" dirty="0">
              <a:solidFill>
                <a:schemeClr val="bg1"/>
              </a:solidFill>
            </a:endParaRPr>
          </a:p>
        </p:txBody>
      </p:sp>
      <p:sp>
        <p:nvSpPr>
          <p:cNvPr id="15" name="TextBox 14">
            <a:extLst>
              <a:ext uri="{FF2B5EF4-FFF2-40B4-BE49-F238E27FC236}">
                <a16:creationId xmlns:a16="http://schemas.microsoft.com/office/drawing/2014/main" id="{576A0192-0A4C-786A-F679-1ABBC155F3F3}"/>
              </a:ext>
            </a:extLst>
          </p:cNvPr>
          <p:cNvSpPr txBox="1"/>
          <p:nvPr/>
        </p:nvSpPr>
        <p:spPr>
          <a:xfrm>
            <a:off x="6831639" y="2895881"/>
            <a:ext cx="4365490" cy="646331"/>
          </a:xfrm>
          <a:prstGeom prst="rect">
            <a:avLst/>
          </a:prstGeom>
          <a:noFill/>
        </p:spPr>
        <p:txBody>
          <a:bodyPr wrap="square" rtlCol="0">
            <a:spAutoFit/>
          </a:bodyPr>
          <a:lstStyle/>
          <a:p>
            <a:pPr algn="ctr"/>
            <a:r>
              <a:rPr lang="en-US" dirty="0">
                <a:solidFill>
                  <a:schemeClr val="bg1"/>
                </a:solidFill>
              </a:rPr>
              <a:t>6. Halfway through Round 2, the fabric is starting to ripple {32 </a:t>
            </a:r>
            <a:r>
              <a:rPr lang="en-US" dirty="0" err="1">
                <a:solidFill>
                  <a:schemeClr val="bg1"/>
                </a:solidFill>
              </a:rPr>
              <a:t>sts</a:t>
            </a:r>
            <a:r>
              <a:rPr lang="en-US" dirty="0">
                <a:solidFill>
                  <a:schemeClr val="bg1"/>
                </a:solidFill>
              </a:rPr>
              <a:t>}</a:t>
            </a:r>
            <a:endParaRPr lang="en-US" i="1" dirty="0">
              <a:solidFill>
                <a:schemeClr val="bg1"/>
              </a:solidFill>
            </a:endParaRPr>
          </a:p>
        </p:txBody>
      </p:sp>
      <p:sp>
        <p:nvSpPr>
          <p:cNvPr id="16" name="TextBox 15">
            <a:extLst>
              <a:ext uri="{FF2B5EF4-FFF2-40B4-BE49-F238E27FC236}">
                <a16:creationId xmlns:a16="http://schemas.microsoft.com/office/drawing/2014/main" id="{80F85CD3-E442-A59D-E112-9B27FCAE5A41}"/>
              </a:ext>
            </a:extLst>
          </p:cNvPr>
          <p:cNvSpPr txBox="1"/>
          <p:nvPr/>
        </p:nvSpPr>
        <p:spPr>
          <a:xfrm>
            <a:off x="1799530" y="6187576"/>
            <a:ext cx="2732543" cy="369332"/>
          </a:xfrm>
          <a:prstGeom prst="rect">
            <a:avLst/>
          </a:prstGeom>
          <a:noFill/>
        </p:spPr>
        <p:txBody>
          <a:bodyPr wrap="none" rtlCol="0">
            <a:spAutoFit/>
          </a:bodyPr>
          <a:lstStyle/>
          <a:p>
            <a:pPr algn="ctr"/>
            <a:r>
              <a:rPr lang="en-US" dirty="0">
                <a:solidFill>
                  <a:schemeClr val="bg1"/>
                </a:solidFill>
              </a:rPr>
              <a:t>7. Round 2 is done! {64 </a:t>
            </a:r>
            <a:r>
              <a:rPr lang="en-US" i="1" dirty="0" err="1">
                <a:solidFill>
                  <a:schemeClr val="bg1"/>
                </a:solidFill>
              </a:rPr>
              <a:t>sts</a:t>
            </a:r>
            <a:r>
              <a:rPr lang="en-US" dirty="0">
                <a:solidFill>
                  <a:schemeClr val="bg1"/>
                </a:solidFill>
              </a:rPr>
              <a:t>}</a:t>
            </a:r>
          </a:p>
        </p:txBody>
      </p:sp>
      <p:sp>
        <p:nvSpPr>
          <p:cNvPr id="18" name="TextBox 17">
            <a:extLst>
              <a:ext uri="{FF2B5EF4-FFF2-40B4-BE49-F238E27FC236}">
                <a16:creationId xmlns:a16="http://schemas.microsoft.com/office/drawing/2014/main" id="{9208A65F-CDFE-0190-E6F0-0893650BE5BE}"/>
              </a:ext>
            </a:extLst>
          </p:cNvPr>
          <p:cNvSpPr txBox="1"/>
          <p:nvPr/>
        </p:nvSpPr>
        <p:spPr>
          <a:xfrm>
            <a:off x="6831639" y="6188310"/>
            <a:ext cx="4365490" cy="646331"/>
          </a:xfrm>
          <a:prstGeom prst="rect">
            <a:avLst/>
          </a:prstGeom>
          <a:noFill/>
        </p:spPr>
        <p:txBody>
          <a:bodyPr wrap="square" rtlCol="0">
            <a:spAutoFit/>
          </a:bodyPr>
          <a:lstStyle/>
          <a:p>
            <a:pPr algn="ctr"/>
            <a:r>
              <a:rPr lang="en-US" dirty="0">
                <a:solidFill>
                  <a:schemeClr val="bg1"/>
                </a:solidFill>
              </a:rPr>
              <a:t>8. Halfway through Round 3, saddle shapes are becoming deeper {64 </a:t>
            </a:r>
            <a:r>
              <a:rPr lang="en-US" i="1" dirty="0" err="1">
                <a:solidFill>
                  <a:schemeClr val="bg1"/>
                </a:solidFill>
              </a:rPr>
              <a:t>sts</a:t>
            </a:r>
            <a:r>
              <a:rPr lang="en-US" dirty="0">
                <a:solidFill>
                  <a:schemeClr val="bg1"/>
                </a:solidFill>
              </a:rPr>
              <a:t>}</a:t>
            </a:r>
          </a:p>
        </p:txBody>
      </p:sp>
    </p:spTree>
    <p:extLst>
      <p:ext uri="{BB962C8B-B14F-4D97-AF65-F5344CB8AC3E}">
        <p14:creationId xmlns:p14="http://schemas.microsoft.com/office/powerpoint/2010/main" val="3303570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5C1786B-6A70-6881-0176-0BA6F8B04CF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3F00F59-87F1-37F1-40CB-7A6C3BEE63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1241" y="293470"/>
            <a:ext cx="4389120" cy="2468880"/>
          </a:xfrm>
          <a:prstGeom prst="rect">
            <a:avLst/>
          </a:prstGeom>
          <a:ln w="38100">
            <a:solidFill>
              <a:schemeClr val="bg1"/>
            </a:solidFill>
          </a:ln>
        </p:spPr>
      </p:pic>
      <p:pic>
        <p:nvPicPr>
          <p:cNvPr id="7" name="Picture 6">
            <a:extLst>
              <a:ext uri="{FF2B5EF4-FFF2-40B4-BE49-F238E27FC236}">
                <a16:creationId xmlns:a16="http://schemas.microsoft.com/office/drawing/2014/main" id="{4BFCD47F-4343-F838-3A2F-296EA72493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31639" y="293470"/>
            <a:ext cx="4389120" cy="2468880"/>
          </a:xfrm>
          <a:prstGeom prst="rect">
            <a:avLst/>
          </a:prstGeom>
          <a:ln w="38100">
            <a:solidFill>
              <a:schemeClr val="bg1"/>
            </a:solidFill>
          </a:ln>
        </p:spPr>
      </p:pic>
      <p:pic>
        <p:nvPicPr>
          <p:cNvPr id="9" name="Picture 8">
            <a:extLst>
              <a:ext uri="{FF2B5EF4-FFF2-40B4-BE49-F238E27FC236}">
                <a16:creationId xmlns:a16="http://schemas.microsoft.com/office/drawing/2014/main" id="{62434CBA-4399-D622-3939-0057A9E8A2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01440" y="3541838"/>
            <a:ext cx="4389120" cy="2468880"/>
          </a:xfrm>
          <a:prstGeom prst="rect">
            <a:avLst/>
          </a:prstGeom>
          <a:ln w="38100">
            <a:solidFill>
              <a:schemeClr val="bg1"/>
            </a:solidFill>
          </a:ln>
        </p:spPr>
      </p:pic>
      <p:sp>
        <p:nvSpPr>
          <p:cNvPr id="14" name="TextBox 13">
            <a:extLst>
              <a:ext uri="{FF2B5EF4-FFF2-40B4-BE49-F238E27FC236}">
                <a16:creationId xmlns:a16="http://schemas.microsoft.com/office/drawing/2014/main" id="{BB070104-0B34-A8E2-59CB-C7FEE9BA6A22}"/>
              </a:ext>
            </a:extLst>
          </p:cNvPr>
          <p:cNvSpPr txBox="1"/>
          <p:nvPr/>
        </p:nvSpPr>
        <p:spPr>
          <a:xfrm>
            <a:off x="1741020" y="2911541"/>
            <a:ext cx="2849563" cy="369332"/>
          </a:xfrm>
          <a:prstGeom prst="rect">
            <a:avLst/>
          </a:prstGeom>
          <a:noFill/>
        </p:spPr>
        <p:txBody>
          <a:bodyPr wrap="none" rtlCol="0">
            <a:spAutoFit/>
          </a:bodyPr>
          <a:lstStyle/>
          <a:p>
            <a:pPr algn="ctr"/>
            <a:r>
              <a:rPr lang="en-US" dirty="0">
                <a:solidFill>
                  <a:schemeClr val="bg1"/>
                </a:solidFill>
              </a:rPr>
              <a:t>9. Round 3 is done! {128 </a:t>
            </a:r>
            <a:r>
              <a:rPr lang="en-US" i="1" dirty="0" err="1">
                <a:solidFill>
                  <a:schemeClr val="bg1"/>
                </a:solidFill>
              </a:rPr>
              <a:t>sts</a:t>
            </a:r>
            <a:r>
              <a:rPr lang="en-US" dirty="0">
                <a:solidFill>
                  <a:schemeClr val="bg1"/>
                </a:solidFill>
              </a:rPr>
              <a:t>}</a:t>
            </a:r>
          </a:p>
        </p:txBody>
      </p:sp>
      <p:sp>
        <p:nvSpPr>
          <p:cNvPr id="15" name="TextBox 14">
            <a:extLst>
              <a:ext uri="{FF2B5EF4-FFF2-40B4-BE49-F238E27FC236}">
                <a16:creationId xmlns:a16="http://schemas.microsoft.com/office/drawing/2014/main" id="{2AA40F53-8D0A-E4F6-3A17-57E587BA8D20}"/>
              </a:ext>
            </a:extLst>
          </p:cNvPr>
          <p:cNvSpPr txBox="1"/>
          <p:nvPr/>
        </p:nvSpPr>
        <p:spPr>
          <a:xfrm>
            <a:off x="7242082" y="2782669"/>
            <a:ext cx="3568234" cy="646331"/>
          </a:xfrm>
          <a:prstGeom prst="rect">
            <a:avLst/>
          </a:prstGeom>
          <a:noFill/>
        </p:spPr>
        <p:txBody>
          <a:bodyPr wrap="square" rtlCol="0">
            <a:spAutoFit/>
          </a:bodyPr>
          <a:lstStyle/>
          <a:p>
            <a:pPr algn="ctr"/>
            <a:r>
              <a:rPr lang="en-US" dirty="0">
                <a:solidFill>
                  <a:schemeClr val="bg1"/>
                </a:solidFill>
              </a:rPr>
              <a:t>10. Round 4 is done! My hand is cramping up… {256 </a:t>
            </a:r>
            <a:r>
              <a:rPr lang="en-US" i="1" dirty="0" err="1">
                <a:solidFill>
                  <a:schemeClr val="bg1"/>
                </a:solidFill>
              </a:rPr>
              <a:t>sts</a:t>
            </a:r>
            <a:r>
              <a:rPr lang="en-US" dirty="0">
                <a:solidFill>
                  <a:schemeClr val="bg1"/>
                </a:solidFill>
              </a:rPr>
              <a:t>}</a:t>
            </a:r>
          </a:p>
        </p:txBody>
      </p:sp>
      <p:sp>
        <p:nvSpPr>
          <p:cNvPr id="18" name="TextBox 17">
            <a:extLst>
              <a:ext uri="{FF2B5EF4-FFF2-40B4-BE49-F238E27FC236}">
                <a16:creationId xmlns:a16="http://schemas.microsoft.com/office/drawing/2014/main" id="{146B7CC7-8B9A-03C4-05A8-E2DC8CAE425F}"/>
              </a:ext>
            </a:extLst>
          </p:cNvPr>
          <p:cNvSpPr txBox="1"/>
          <p:nvPr/>
        </p:nvSpPr>
        <p:spPr>
          <a:xfrm>
            <a:off x="4176584" y="6079983"/>
            <a:ext cx="3838832" cy="646331"/>
          </a:xfrm>
          <a:prstGeom prst="rect">
            <a:avLst/>
          </a:prstGeom>
          <a:noFill/>
        </p:spPr>
        <p:txBody>
          <a:bodyPr wrap="square" rtlCol="0">
            <a:spAutoFit/>
          </a:bodyPr>
          <a:lstStyle/>
          <a:p>
            <a:pPr algn="ctr"/>
            <a:r>
              <a:rPr lang="en-US" dirty="0">
                <a:solidFill>
                  <a:schemeClr val="bg1"/>
                </a:solidFill>
              </a:rPr>
              <a:t>11. Side profile of the finished scrunchie, saddles are very deep</a:t>
            </a:r>
          </a:p>
        </p:txBody>
      </p:sp>
    </p:spTree>
    <p:extLst>
      <p:ext uri="{BB962C8B-B14F-4D97-AF65-F5344CB8AC3E}">
        <p14:creationId xmlns:p14="http://schemas.microsoft.com/office/powerpoint/2010/main" val="696230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06E87-5D4F-1590-EEDD-CEF966D31DC5}"/>
              </a:ext>
            </a:extLst>
          </p:cNvPr>
          <p:cNvSpPr>
            <a:spLocks noGrp="1"/>
          </p:cNvSpPr>
          <p:nvPr>
            <p:ph type="title"/>
          </p:nvPr>
        </p:nvSpPr>
        <p:spPr/>
        <p:txBody>
          <a:bodyPr/>
          <a:lstStyle/>
          <a:p>
            <a:r>
              <a:rPr lang="en-US" dirty="0">
                <a:solidFill>
                  <a:schemeClr val="bg1"/>
                </a:solidFill>
              </a:rPr>
              <a:t>Overview</a:t>
            </a:r>
          </a:p>
        </p:txBody>
      </p:sp>
      <p:sp>
        <p:nvSpPr>
          <p:cNvPr id="3" name="Content Placeholder 2">
            <a:extLst>
              <a:ext uri="{FF2B5EF4-FFF2-40B4-BE49-F238E27FC236}">
                <a16:creationId xmlns:a16="http://schemas.microsoft.com/office/drawing/2014/main" id="{9CD3F5D9-8B25-B31C-D1C0-982C09A633BE}"/>
              </a:ext>
            </a:extLst>
          </p:cNvPr>
          <p:cNvSpPr>
            <a:spLocks noGrp="1"/>
          </p:cNvSpPr>
          <p:nvPr>
            <p:ph idx="1"/>
          </p:nvPr>
        </p:nvSpPr>
        <p:spPr/>
        <p:txBody>
          <a:bodyPr/>
          <a:lstStyle/>
          <a:p>
            <a:r>
              <a:rPr lang="en-US" dirty="0">
                <a:solidFill>
                  <a:schemeClr val="bg1"/>
                </a:solidFill>
              </a:rPr>
              <a:t>What is crochet?</a:t>
            </a:r>
          </a:p>
          <a:p>
            <a:r>
              <a:rPr lang="en-US" dirty="0">
                <a:solidFill>
                  <a:schemeClr val="bg1"/>
                </a:solidFill>
              </a:rPr>
              <a:t>Fiber art history</a:t>
            </a:r>
          </a:p>
          <a:p>
            <a:r>
              <a:rPr lang="en-US" dirty="0">
                <a:solidFill>
                  <a:schemeClr val="bg1"/>
                </a:solidFill>
              </a:rPr>
              <a:t>Sequences and algorithms in crochet</a:t>
            </a:r>
          </a:p>
          <a:p>
            <a:r>
              <a:rPr lang="en-US" dirty="0">
                <a:solidFill>
                  <a:schemeClr val="bg1"/>
                </a:solidFill>
              </a:rPr>
              <a:t>Modeling circles and spheres with crochet</a:t>
            </a:r>
          </a:p>
          <a:p>
            <a:r>
              <a:rPr lang="en-US" dirty="0">
                <a:solidFill>
                  <a:schemeClr val="bg1"/>
                </a:solidFill>
              </a:rPr>
              <a:t>Modeling fractals with crochet</a:t>
            </a:r>
          </a:p>
          <a:p>
            <a:r>
              <a:rPr lang="en-US" dirty="0">
                <a:solidFill>
                  <a:schemeClr val="bg1"/>
                </a:solidFill>
              </a:rPr>
              <a:t>Try it yourself!</a:t>
            </a:r>
          </a:p>
        </p:txBody>
      </p:sp>
    </p:spTree>
    <p:extLst>
      <p:ext uri="{BB962C8B-B14F-4D97-AF65-F5344CB8AC3E}">
        <p14:creationId xmlns:p14="http://schemas.microsoft.com/office/powerpoint/2010/main" val="895580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7EC65-64B1-D4B5-F118-1662C9B4E132}"/>
              </a:ext>
            </a:extLst>
          </p:cNvPr>
          <p:cNvSpPr>
            <a:spLocks noGrp="1"/>
          </p:cNvSpPr>
          <p:nvPr>
            <p:ph type="title"/>
          </p:nvPr>
        </p:nvSpPr>
        <p:spPr/>
        <p:txBody>
          <a:bodyPr/>
          <a:lstStyle/>
          <a:p>
            <a:r>
              <a:rPr lang="en-US" dirty="0">
                <a:solidFill>
                  <a:schemeClr val="bg1"/>
                </a:solidFill>
              </a:rPr>
              <a:t>Conclusion</a:t>
            </a:r>
          </a:p>
        </p:txBody>
      </p:sp>
      <p:sp>
        <p:nvSpPr>
          <p:cNvPr id="3" name="Content Placeholder 2">
            <a:extLst>
              <a:ext uri="{FF2B5EF4-FFF2-40B4-BE49-F238E27FC236}">
                <a16:creationId xmlns:a16="http://schemas.microsoft.com/office/drawing/2014/main" id="{4770118F-520F-8AC2-3F15-35BCD60DD277}"/>
              </a:ext>
            </a:extLst>
          </p:cNvPr>
          <p:cNvSpPr>
            <a:spLocks noGrp="1"/>
          </p:cNvSpPr>
          <p:nvPr>
            <p:ph idx="1"/>
          </p:nvPr>
        </p:nvSpPr>
        <p:spPr/>
        <p:txBody>
          <a:bodyPr/>
          <a:lstStyle/>
          <a:p>
            <a:r>
              <a:rPr lang="en-US" dirty="0">
                <a:solidFill>
                  <a:schemeClr val="bg1"/>
                </a:solidFill>
              </a:rPr>
              <a:t>Crochet is an excellent artform for modeling mathematical concepts</a:t>
            </a:r>
          </a:p>
          <a:p>
            <a:r>
              <a:rPr lang="en-US" dirty="0">
                <a:solidFill>
                  <a:schemeClr val="bg1"/>
                </a:solidFill>
              </a:rPr>
              <a:t>Reading and writing crochet patterns is the same process as developing an algorithm or coding a program; after all, programming came from fiber arts!</a:t>
            </a:r>
          </a:p>
        </p:txBody>
      </p:sp>
    </p:spTree>
    <p:extLst>
      <p:ext uri="{BB962C8B-B14F-4D97-AF65-F5344CB8AC3E}">
        <p14:creationId xmlns:p14="http://schemas.microsoft.com/office/powerpoint/2010/main" val="2801945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8D4E-F442-1A98-F556-490CA1ADBE9E}"/>
              </a:ext>
            </a:extLst>
          </p:cNvPr>
          <p:cNvSpPr>
            <a:spLocks noGrp="1"/>
          </p:cNvSpPr>
          <p:nvPr>
            <p:ph type="title"/>
          </p:nvPr>
        </p:nvSpPr>
        <p:spPr/>
        <p:txBody>
          <a:bodyPr/>
          <a:lstStyle/>
          <a:p>
            <a:r>
              <a:rPr lang="en-US" dirty="0">
                <a:solidFill>
                  <a:schemeClr val="bg1"/>
                </a:solidFill>
              </a:rPr>
              <a:t>Sources</a:t>
            </a:r>
          </a:p>
        </p:txBody>
      </p:sp>
      <p:sp>
        <p:nvSpPr>
          <p:cNvPr id="3" name="Content Placeholder 2">
            <a:extLst>
              <a:ext uri="{FF2B5EF4-FFF2-40B4-BE49-F238E27FC236}">
                <a16:creationId xmlns:a16="http://schemas.microsoft.com/office/drawing/2014/main" id="{AA04F98C-B89C-0F3A-665E-5AA29D92BFA5}"/>
              </a:ext>
            </a:extLst>
          </p:cNvPr>
          <p:cNvSpPr>
            <a:spLocks noGrp="1"/>
          </p:cNvSpPr>
          <p:nvPr>
            <p:ph idx="1"/>
          </p:nvPr>
        </p:nvSpPr>
        <p:spPr>
          <a:xfrm>
            <a:off x="838201" y="1825625"/>
            <a:ext cx="5257800" cy="4351338"/>
          </a:xfrm>
        </p:spPr>
        <p:txBody>
          <a:bodyPr>
            <a:normAutofit fontScale="70000" lnSpcReduction="20000"/>
          </a:bodyPr>
          <a:lstStyle/>
          <a:p>
            <a:r>
              <a:rPr lang="en-US" dirty="0">
                <a:solidFill>
                  <a:schemeClr val="bg1"/>
                </a:solidFill>
              </a:rPr>
              <a:t>Club Crochet: </a:t>
            </a:r>
            <a:r>
              <a:rPr lang="en-US" dirty="0">
                <a:solidFill>
                  <a:schemeClr val="bg1"/>
                </a:solidFill>
                <a:hlinkClick r:id="rId3"/>
              </a:rPr>
              <a:t>How to Crochet the Bobble Stitch</a:t>
            </a:r>
            <a:endParaRPr lang="en-US" dirty="0">
              <a:solidFill>
                <a:schemeClr val="bg1"/>
              </a:solidFill>
            </a:endParaRPr>
          </a:p>
          <a:p>
            <a:r>
              <a:rPr lang="en-US" dirty="0" err="1">
                <a:solidFill>
                  <a:schemeClr val="bg1"/>
                </a:solidFill>
              </a:rPr>
              <a:t>Chalkdust</a:t>
            </a:r>
            <a:r>
              <a:rPr lang="en-US" dirty="0">
                <a:solidFill>
                  <a:schemeClr val="bg1"/>
                </a:solidFill>
              </a:rPr>
              <a:t> Magazine: </a:t>
            </a:r>
            <a:r>
              <a:rPr lang="en-US" dirty="0">
                <a:solidFill>
                  <a:schemeClr val="bg1"/>
                </a:solidFill>
                <a:hlinkClick r:id="rId4"/>
              </a:rPr>
              <a:t>Crocheting Fractals</a:t>
            </a:r>
            <a:endParaRPr lang="en-US" dirty="0">
              <a:solidFill>
                <a:schemeClr val="bg1"/>
              </a:solidFill>
            </a:endParaRPr>
          </a:p>
          <a:p>
            <a:r>
              <a:rPr lang="en-US" dirty="0">
                <a:solidFill>
                  <a:schemeClr val="bg1"/>
                </a:solidFill>
              </a:rPr>
              <a:t>Crochet Coral Reef: </a:t>
            </a:r>
            <a:r>
              <a:rPr lang="en-US" dirty="0">
                <a:solidFill>
                  <a:schemeClr val="bg1"/>
                </a:solidFill>
                <a:hlinkClick r:id="rId5"/>
              </a:rPr>
              <a:t>Gallery</a:t>
            </a:r>
            <a:endParaRPr lang="en-US" dirty="0">
              <a:solidFill>
                <a:schemeClr val="bg1"/>
              </a:solidFill>
            </a:endParaRPr>
          </a:p>
          <a:p>
            <a:r>
              <a:rPr lang="en-US" dirty="0">
                <a:solidFill>
                  <a:schemeClr val="bg1"/>
                </a:solidFill>
              </a:rPr>
              <a:t>Crocheting Blind: </a:t>
            </a:r>
            <a:r>
              <a:rPr lang="en-US" dirty="0">
                <a:solidFill>
                  <a:schemeClr val="bg1"/>
                </a:solidFill>
                <a:hlinkClick r:id="rId6"/>
              </a:rPr>
              <a:t>Crochet Projects: Hyperbolic Plane and Pseudosphere</a:t>
            </a:r>
            <a:endParaRPr lang="en-US" dirty="0">
              <a:solidFill>
                <a:schemeClr val="bg1"/>
              </a:solidFill>
            </a:endParaRPr>
          </a:p>
          <a:p>
            <a:r>
              <a:rPr lang="en-US" dirty="0">
                <a:solidFill>
                  <a:schemeClr val="bg1"/>
                </a:solidFill>
              </a:rPr>
              <a:t>Desert Blossom Crafts: </a:t>
            </a:r>
            <a:r>
              <a:rPr lang="en-US" dirty="0">
                <a:solidFill>
                  <a:schemeClr val="bg1"/>
                </a:solidFill>
                <a:hlinkClick r:id="rId7"/>
              </a:rPr>
              <a:t>Jasmine Stitch Crochet Tutorial</a:t>
            </a:r>
            <a:endParaRPr lang="en-US" dirty="0">
              <a:solidFill>
                <a:schemeClr val="bg1"/>
              </a:solidFill>
            </a:endParaRPr>
          </a:p>
          <a:p>
            <a:r>
              <a:rPr lang="en-US" dirty="0">
                <a:solidFill>
                  <a:schemeClr val="bg1"/>
                </a:solidFill>
              </a:rPr>
              <a:t>Elise Rose Crochet: </a:t>
            </a:r>
            <a:r>
              <a:rPr lang="en-US" dirty="0">
                <a:solidFill>
                  <a:schemeClr val="bg1"/>
                </a:solidFill>
                <a:hlinkClick r:id="rId8"/>
              </a:rPr>
              <a:t>Crochet’s Secret History Revealed</a:t>
            </a:r>
            <a:endParaRPr lang="en-US" dirty="0">
              <a:solidFill>
                <a:schemeClr val="bg1"/>
              </a:solidFill>
            </a:endParaRPr>
          </a:p>
          <a:p>
            <a:r>
              <a:rPr lang="en-US" dirty="0">
                <a:solidFill>
                  <a:schemeClr val="bg1"/>
                </a:solidFill>
              </a:rPr>
              <a:t>Fractal Foundation: </a:t>
            </a:r>
            <a:r>
              <a:rPr lang="en-US" dirty="0">
                <a:solidFill>
                  <a:schemeClr val="bg1"/>
                </a:solidFill>
                <a:hlinkClick r:id="rId9"/>
              </a:rPr>
              <a:t>What are Fractals?</a:t>
            </a:r>
            <a:endParaRPr lang="en-US" dirty="0">
              <a:solidFill>
                <a:schemeClr val="bg1"/>
              </a:solidFill>
            </a:endParaRPr>
          </a:p>
          <a:p>
            <a:r>
              <a:rPr lang="en-US" dirty="0">
                <a:solidFill>
                  <a:schemeClr val="bg1"/>
                </a:solidFill>
              </a:rPr>
              <a:t>Hooked by Kati: </a:t>
            </a:r>
            <a:r>
              <a:rPr lang="en-US" dirty="0">
                <a:solidFill>
                  <a:schemeClr val="bg1"/>
                </a:solidFill>
                <a:hlinkClick r:id="rId10"/>
              </a:rPr>
              <a:t>Basic Amigurumi Shapes: The Shape is in the Math!</a:t>
            </a:r>
            <a:endParaRPr lang="en-US" dirty="0">
              <a:solidFill>
                <a:schemeClr val="bg1"/>
              </a:solidFill>
            </a:endParaRPr>
          </a:p>
          <a:p>
            <a:r>
              <a:rPr lang="en-US" dirty="0">
                <a:solidFill>
                  <a:schemeClr val="bg1"/>
                </a:solidFill>
              </a:rPr>
              <a:t>Interweave: </a:t>
            </a:r>
            <a:r>
              <a:rPr lang="en-US" dirty="0">
                <a:solidFill>
                  <a:schemeClr val="bg1"/>
                </a:solidFill>
                <a:hlinkClick r:id="rId11"/>
              </a:rPr>
              <a:t>Crochet Throughout History</a:t>
            </a:r>
            <a:endParaRPr lang="en-US" dirty="0">
              <a:solidFill>
                <a:schemeClr val="bg1"/>
              </a:solidFill>
            </a:endParaRPr>
          </a:p>
          <a:p>
            <a:endParaRPr lang="en-US" dirty="0">
              <a:solidFill>
                <a:schemeClr val="bg1"/>
              </a:solidFill>
            </a:endParaRPr>
          </a:p>
        </p:txBody>
      </p:sp>
      <p:sp>
        <p:nvSpPr>
          <p:cNvPr id="5" name="Content Placeholder 2">
            <a:extLst>
              <a:ext uri="{FF2B5EF4-FFF2-40B4-BE49-F238E27FC236}">
                <a16:creationId xmlns:a16="http://schemas.microsoft.com/office/drawing/2014/main" id="{40509C56-288F-AFE0-110D-684F2D6915AC}"/>
              </a:ext>
            </a:extLst>
          </p:cNvPr>
          <p:cNvSpPr txBox="1">
            <a:spLocks/>
          </p:cNvSpPr>
          <p:nvPr/>
        </p:nvSpPr>
        <p:spPr>
          <a:xfrm>
            <a:off x="6096000" y="1825625"/>
            <a:ext cx="5257799"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rPr>
              <a:t>Mama in a Stitch: </a:t>
            </a:r>
            <a:r>
              <a:rPr lang="en-US" sz="1800" dirty="0">
                <a:solidFill>
                  <a:schemeClr val="bg1"/>
                </a:solidFill>
                <a:hlinkClick r:id="rId12"/>
              </a:rPr>
              <a:t>How to Crochet the Granite or Moss Stitch</a:t>
            </a:r>
            <a:r>
              <a:rPr lang="en-US" sz="1800" dirty="0">
                <a:solidFill>
                  <a:schemeClr val="bg1"/>
                </a:solidFill>
              </a:rPr>
              <a:t>, </a:t>
            </a:r>
            <a:r>
              <a:rPr lang="en-US" sz="1800" dirty="0">
                <a:solidFill>
                  <a:schemeClr val="bg1"/>
                </a:solidFill>
                <a:hlinkClick r:id="rId13"/>
              </a:rPr>
              <a:t>Waffle Stitch Crochet Blanket Pattern</a:t>
            </a:r>
            <a:endParaRPr lang="en-US" sz="1800" dirty="0">
              <a:solidFill>
                <a:schemeClr val="bg1"/>
              </a:solidFill>
            </a:endParaRPr>
          </a:p>
          <a:p>
            <a:r>
              <a:rPr lang="en-US" sz="1800" dirty="0">
                <a:solidFill>
                  <a:schemeClr val="bg1"/>
                </a:solidFill>
              </a:rPr>
              <a:t>Meriam Webster: </a:t>
            </a:r>
            <a:r>
              <a:rPr lang="en-US" sz="1800" dirty="0">
                <a:solidFill>
                  <a:schemeClr val="bg1"/>
                </a:solidFill>
                <a:hlinkClick r:id="rId14"/>
              </a:rPr>
              <a:t>Crochet Definition &amp; Meaning</a:t>
            </a:r>
            <a:endParaRPr lang="en-US" sz="1800" dirty="0">
              <a:solidFill>
                <a:schemeClr val="bg1"/>
              </a:solidFill>
            </a:endParaRPr>
          </a:p>
          <a:p>
            <a:r>
              <a:rPr lang="en-US" sz="1800" dirty="0">
                <a:solidFill>
                  <a:schemeClr val="bg1"/>
                </a:solidFill>
              </a:rPr>
              <a:t>Ms. Premise-Conclusion: </a:t>
            </a:r>
            <a:r>
              <a:rPr lang="en-US" sz="1800" dirty="0">
                <a:solidFill>
                  <a:schemeClr val="bg1"/>
                </a:solidFill>
                <a:hlinkClick r:id="rId15"/>
              </a:rPr>
              <a:t>The Ideal Crochet Sphere</a:t>
            </a:r>
            <a:endParaRPr lang="en-US" sz="1800" dirty="0">
              <a:solidFill>
                <a:schemeClr val="bg1"/>
              </a:solidFill>
            </a:endParaRPr>
          </a:p>
          <a:p>
            <a:r>
              <a:rPr lang="en-US" sz="1800" dirty="0">
                <a:solidFill>
                  <a:schemeClr val="bg1"/>
                </a:solidFill>
              </a:rPr>
              <a:t>Piecework Magazine: </a:t>
            </a:r>
            <a:r>
              <a:rPr lang="en-US" sz="1800" dirty="0">
                <a:solidFill>
                  <a:schemeClr val="bg1"/>
                </a:solidFill>
                <a:hlinkClick r:id="rId16"/>
              </a:rPr>
              <a:t>Victorian Crochet: A Sport of Its Own</a:t>
            </a:r>
            <a:endParaRPr lang="en-US" sz="1800" dirty="0">
              <a:solidFill>
                <a:schemeClr val="bg1"/>
              </a:solidFill>
            </a:endParaRPr>
          </a:p>
          <a:p>
            <a:r>
              <a:rPr lang="en-US" sz="1800" dirty="0">
                <a:solidFill>
                  <a:schemeClr val="bg1"/>
                </a:solidFill>
              </a:rPr>
              <a:t>Runestone Academy: </a:t>
            </a:r>
            <a:r>
              <a:rPr lang="en-US" sz="1800" dirty="0">
                <a:solidFill>
                  <a:schemeClr val="bg1"/>
                </a:solidFill>
                <a:hlinkClick r:id="rId17"/>
              </a:rPr>
              <a:t>Sierpinski Triangle</a:t>
            </a:r>
            <a:endParaRPr lang="en-US" sz="1800" dirty="0">
              <a:solidFill>
                <a:schemeClr val="bg1"/>
              </a:solidFill>
            </a:endParaRPr>
          </a:p>
          <a:p>
            <a:r>
              <a:rPr lang="en-US" sz="1800" dirty="0">
                <a:solidFill>
                  <a:schemeClr val="bg1"/>
                </a:solidFill>
              </a:rPr>
              <a:t>Science and Industry Museum: </a:t>
            </a:r>
            <a:r>
              <a:rPr lang="en-US" sz="1800" dirty="0">
                <a:solidFill>
                  <a:schemeClr val="bg1"/>
                </a:solidFill>
                <a:hlinkClick r:id="rId18"/>
              </a:rPr>
              <a:t>Programming Patterns: The Story of the Jacquard Loom</a:t>
            </a:r>
            <a:endParaRPr lang="en-US" sz="1800" dirty="0">
              <a:solidFill>
                <a:schemeClr val="bg1"/>
              </a:solidFill>
            </a:endParaRPr>
          </a:p>
          <a:p>
            <a:r>
              <a:rPr lang="en-US" sz="1800" dirty="0">
                <a:solidFill>
                  <a:schemeClr val="bg1"/>
                </a:solidFill>
              </a:rPr>
              <a:t>Scientific American: </a:t>
            </a:r>
            <a:r>
              <a:rPr lang="en-US" sz="1800" dirty="0">
                <a:solidFill>
                  <a:schemeClr val="bg1"/>
                </a:solidFill>
                <a:hlinkClick r:id="rId19"/>
              </a:rPr>
              <a:t>A Mathematical Yarn: How to Stitch a Hyperbolic Pseudosphere</a:t>
            </a:r>
            <a:endParaRPr lang="en-US" sz="1800" dirty="0">
              <a:solidFill>
                <a:schemeClr val="bg1"/>
              </a:solidFill>
            </a:endParaRPr>
          </a:p>
          <a:p>
            <a:r>
              <a:rPr lang="en-US" sz="1800" dirty="0">
                <a:solidFill>
                  <a:schemeClr val="bg1"/>
                </a:solidFill>
              </a:rPr>
              <a:t>Shelley Husband Crochet: </a:t>
            </a:r>
            <a:r>
              <a:rPr lang="en-US" sz="1800" dirty="0">
                <a:solidFill>
                  <a:schemeClr val="bg1"/>
                </a:solidFill>
                <a:hlinkClick r:id="rId20"/>
              </a:rPr>
              <a:t>The Secret Crochet Circle Formula</a:t>
            </a:r>
            <a:endParaRPr lang="en-US" sz="1800" dirty="0">
              <a:solidFill>
                <a:schemeClr val="bg1"/>
              </a:solidFill>
            </a:endParaRPr>
          </a:p>
          <a:p>
            <a:r>
              <a:rPr lang="en-US" sz="1800" dirty="0">
                <a:solidFill>
                  <a:schemeClr val="bg1"/>
                </a:solidFill>
              </a:rPr>
              <a:t>Wikipedia: </a:t>
            </a:r>
            <a:r>
              <a:rPr lang="en-US" sz="1800" dirty="0">
                <a:solidFill>
                  <a:schemeClr val="bg1"/>
                </a:solidFill>
                <a:hlinkClick r:id="rId21"/>
              </a:rPr>
              <a:t>Amigurumi</a:t>
            </a:r>
            <a:endParaRPr lang="en-US" sz="1800" dirty="0">
              <a:solidFill>
                <a:schemeClr val="bg1"/>
              </a:solidFill>
            </a:endParaRPr>
          </a:p>
        </p:txBody>
      </p:sp>
    </p:spTree>
    <p:extLst>
      <p:ext uri="{BB962C8B-B14F-4D97-AF65-F5344CB8AC3E}">
        <p14:creationId xmlns:p14="http://schemas.microsoft.com/office/powerpoint/2010/main" val="1267210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7AC7-55BE-69B4-3244-0752A33F8DB4}"/>
              </a:ext>
            </a:extLst>
          </p:cNvPr>
          <p:cNvSpPr>
            <a:spLocks noGrp="1"/>
          </p:cNvSpPr>
          <p:nvPr>
            <p:ph type="title"/>
          </p:nvPr>
        </p:nvSpPr>
        <p:spPr/>
        <p:txBody>
          <a:bodyPr/>
          <a:lstStyle/>
          <a:p>
            <a:r>
              <a:rPr lang="en-US" dirty="0">
                <a:solidFill>
                  <a:schemeClr val="bg1"/>
                </a:solidFill>
              </a:rPr>
              <a:t>What is crochet?</a:t>
            </a:r>
          </a:p>
        </p:txBody>
      </p:sp>
      <p:sp>
        <p:nvSpPr>
          <p:cNvPr id="3" name="Content Placeholder 2">
            <a:extLst>
              <a:ext uri="{FF2B5EF4-FFF2-40B4-BE49-F238E27FC236}">
                <a16:creationId xmlns:a16="http://schemas.microsoft.com/office/drawing/2014/main" id="{03337F14-B257-FDE5-5318-C9642E60AFB0}"/>
              </a:ext>
            </a:extLst>
          </p:cNvPr>
          <p:cNvSpPr>
            <a:spLocks noGrp="1"/>
          </p:cNvSpPr>
          <p:nvPr>
            <p:ph idx="1"/>
          </p:nvPr>
        </p:nvSpPr>
        <p:spPr>
          <a:xfrm>
            <a:off x="838200" y="1825625"/>
            <a:ext cx="6699738" cy="4351338"/>
          </a:xfrm>
        </p:spPr>
        <p:txBody>
          <a:bodyPr/>
          <a:lstStyle/>
          <a:p>
            <a:r>
              <a:rPr lang="en-US" dirty="0">
                <a:solidFill>
                  <a:schemeClr val="bg1"/>
                </a:solidFill>
              </a:rPr>
              <a:t>“Needlework consisting of the interlocking of looped stitches formed with a single thread and a hooked needle”- </a:t>
            </a:r>
            <a:r>
              <a:rPr lang="en-US" dirty="0">
                <a:hlinkClick r:id="rId3"/>
              </a:rPr>
              <a:t>Meriam Webster</a:t>
            </a:r>
            <a:endParaRPr lang="en-US" dirty="0"/>
          </a:p>
          <a:p>
            <a:r>
              <a:rPr lang="en-US" dirty="0">
                <a:solidFill>
                  <a:schemeClr val="bg1"/>
                </a:solidFill>
              </a:rPr>
              <a:t>Crocheted fabric is generally thicker than knit fabric and slightly holey</a:t>
            </a:r>
          </a:p>
        </p:txBody>
      </p:sp>
      <p:pic>
        <p:nvPicPr>
          <p:cNvPr id="9218" name="Picture 2" descr="Victorian crochet">
            <a:extLst>
              <a:ext uri="{FF2B5EF4-FFF2-40B4-BE49-F238E27FC236}">
                <a16:creationId xmlns:a16="http://schemas.microsoft.com/office/drawing/2014/main" id="{B5450735-211F-6F33-7EE7-5B1EE99D0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753" y="4572762"/>
            <a:ext cx="5261354" cy="2025621"/>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9220" name="Picture 4" descr="Victorian crochet">
            <a:extLst>
              <a:ext uri="{FF2B5EF4-FFF2-40B4-BE49-F238E27FC236}">
                <a16:creationId xmlns:a16="http://schemas.microsoft.com/office/drawing/2014/main" id="{AA404B6C-4F9D-5204-628B-3F05E7845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52" y="509015"/>
            <a:ext cx="3631224" cy="3800681"/>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9C7846-C24E-F55F-7C01-BB2DEE3965E0}"/>
              </a:ext>
            </a:extLst>
          </p:cNvPr>
          <p:cNvSpPr txBox="1"/>
          <p:nvPr/>
        </p:nvSpPr>
        <p:spPr>
          <a:xfrm>
            <a:off x="8728983" y="4662242"/>
            <a:ext cx="2497015" cy="923330"/>
          </a:xfrm>
          <a:prstGeom prst="rect">
            <a:avLst/>
          </a:prstGeom>
          <a:noFill/>
        </p:spPr>
        <p:txBody>
          <a:bodyPr wrap="square" rtlCol="0">
            <a:spAutoFit/>
          </a:bodyPr>
          <a:lstStyle/>
          <a:p>
            <a:r>
              <a:rPr lang="en-US" dirty="0">
                <a:solidFill>
                  <a:schemeClr val="bg1"/>
                </a:solidFill>
              </a:rPr>
              <a:t>Some Victorian era crochet diagrams from </a:t>
            </a:r>
            <a:r>
              <a:rPr lang="en-US" dirty="0">
                <a:solidFill>
                  <a:schemeClr val="bg1"/>
                </a:solidFill>
                <a:hlinkClick r:id="rId6"/>
              </a:rPr>
              <a:t>Piecework Magazine</a:t>
            </a:r>
            <a:endParaRPr lang="en-US" dirty="0">
              <a:solidFill>
                <a:schemeClr val="bg1"/>
              </a:solidFill>
            </a:endParaRPr>
          </a:p>
        </p:txBody>
      </p:sp>
    </p:spTree>
    <p:extLst>
      <p:ext uri="{BB962C8B-B14F-4D97-AF65-F5344CB8AC3E}">
        <p14:creationId xmlns:p14="http://schemas.microsoft.com/office/powerpoint/2010/main" val="1491512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78C3-78CA-FBCA-FEB3-0E5998EE28F5}"/>
              </a:ext>
            </a:extLst>
          </p:cNvPr>
          <p:cNvSpPr>
            <a:spLocks noGrp="1"/>
          </p:cNvSpPr>
          <p:nvPr>
            <p:ph type="title"/>
          </p:nvPr>
        </p:nvSpPr>
        <p:spPr>
          <a:xfrm>
            <a:off x="838200" y="365125"/>
            <a:ext cx="8171046" cy="1325563"/>
          </a:xfrm>
        </p:spPr>
        <p:txBody>
          <a:bodyPr/>
          <a:lstStyle/>
          <a:p>
            <a:r>
              <a:rPr lang="en-US" i="1" dirty="0">
                <a:solidFill>
                  <a:schemeClr val="bg1"/>
                </a:solidFill>
              </a:rPr>
              <a:t>Very</a:t>
            </a:r>
            <a:r>
              <a:rPr lang="en-US" dirty="0">
                <a:solidFill>
                  <a:schemeClr val="bg1"/>
                </a:solidFill>
              </a:rPr>
              <a:t> brief history of fiber arts</a:t>
            </a:r>
          </a:p>
        </p:txBody>
      </p:sp>
      <p:sp>
        <p:nvSpPr>
          <p:cNvPr id="3" name="Content Placeholder 2">
            <a:extLst>
              <a:ext uri="{FF2B5EF4-FFF2-40B4-BE49-F238E27FC236}">
                <a16:creationId xmlns:a16="http://schemas.microsoft.com/office/drawing/2014/main" id="{2B0F8B81-5C73-CDDF-7405-FD274CE8AB5D}"/>
              </a:ext>
            </a:extLst>
          </p:cNvPr>
          <p:cNvSpPr>
            <a:spLocks noGrp="1"/>
          </p:cNvSpPr>
          <p:nvPr>
            <p:ph idx="1"/>
          </p:nvPr>
        </p:nvSpPr>
        <p:spPr>
          <a:xfrm>
            <a:off x="838200" y="1690688"/>
            <a:ext cx="7625862" cy="4809637"/>
          </a:xfrm>
        </p:spPr>
        <p:txBody>
          <a:bodyPr>
            <a:normAutofit fontScale="92500" lnSpcReduction="20000"/>
          </a:bodyPr>
          <a:lstStyle/>
          <a:p>
            <a:r>
              <a:rPr lang="en-US" dirty="0">
                <a:solidFill>
                  <a:schemeClr val="bg1"/>
                </a:solidFill>
              </a:rPr>
              <a:t>Most fabric and fiber products were made by hand, up until the Industrial Revolution</a:t>
            </a:r>
          </a:p>
          <a:p>
            <a:r>
              <a:rPr lang="en-US" dirty="0">
                <a:solidFill>
                  <a:schemeClr val="bg1"/>
                </a:solidFill>
              </a:rPr>
              <a:t>The Jacquard loom was patented in 1804, which automated the weaving process and made fabric cheap and accessible</a:t>
            </a:r>
          </a:p>
          <a:p>
            <a:pPr lvl="1"/>
            <a:r>
              <a:rPr lang="en-US" dirty="0">
                <a:solidFill>
                  <a:schemeClr val="bg1"/>
                </a:solidFill>
              </a:rPr>
              <a:t>This was programming before modern-day computers! The loom used punch cards which told the loom what fabric designs to make</a:t>
            </a:r>
          </a:p>
          <a:p>
            <a:r>
              <a:rPr lang="en-US" dirty="0">
                <a:solidFill>
                  <a:schemeClr val="bg1"/>
                </a:solidFill>
              </a:rPr>
              <a:t>Crochet began to appear in the 16</a:t>
            </a:r>
            <a:r>
              <a:rPr lang="en-US" baseline="30000" dirty="0">
                <a:solidFill>
                  <a:schemeClr val="bg1"/>
                </a:solidFill>
              </a:rPr>
              <a:t>th</a:t>
            </a:r>
            <a:r>
              <a:rPr lang="en-US" dirty="0">
                <a:solidFill>
                  <a:schemeClr val="bg1"/>
                </a:solidFill>
              </a:rPr>
              <a:t> century as a lace-making artform</a:t>
            </a:r>
          </a:p>
          <a:p>
            <a:r>
              <a:rPr lang="en-US" dirty="0">
                <a:solidFill>
                  <a:schemeClr val="bg1"/>
                </a:solidFill>
              </a:rPr>
              <a:t>Modern crochet has its origins in the 18</a:t>
            </a:r>
            <a:r>
              <a:rPr lang="en-US" baseline="30000" dirty="0">
                <a:solidFill>
                  <a:schemeClr val="bg1"/>
                </a:solidFill>
              </a:rPr>
              <a:t>th</a:t>
            </a:r>
            <a:r>
              <a:rPr lang="en-US" dirty="0">
                <a:solidFill>
                  <a:schemeClr val="bg1"/>
                </a:solidFill>
              </a:rPr>
              <a:t> century; a relatively recent artform compared to weaving</a:t>
            </a:r>
          </a:p>
          <a:p>
            <a:r>
              <a:rPr lang="en-US" dirty="0">
                <a:solidFill>
                  <a:schemeClr val="bg1"/>
                </a:solidFill>
              </a:rPr>
              <a:t>Weaving and knitting have been replicated by machines, but crochet has not!</a:t>
            </a:r>
          </a:p>
        </p:txBody>
      </p:sp>
      <p:pic>
        <p:nvPicPr>
          <p:cNvPr id="8194" name="Picture 2" descr="Jacquard loom punched cards">
            <a:extLst>
              <a:ext uri="{FF2B5EF4-FFF2-40B4-BE49-F238E27FC236}">
                <a16:creationId xmlns:a16="http://schemas.microsoft.com/office/drawing/2014/main" id="{1544F8E1-D421-AACC-2F28-8B8184853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749" y="151307"/>
            <a:ext cx="2932496" cy="4406393"/>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0EF260-E7A1-55D6-FD19-3E83C2D66A00}"/>
              </a:ext>
            </a:extLst>
          </p:cNvPr>
          <p:cNvSpPr txBox="1"/>
          <p:nvPr/>
        </p:nvSpPr>
        <p:spPr>
          <a:xfrm>
            <a:off x="9642292" y="4689230"/>
            <a:ext cx="2414953" cy="923330"/>
          </a:xfrm>
          <a:prstGeom prst="rect">
            <a:avLst/>
          </a:prstGeom>
          <a:noFill/>
        </p:spPr>
        <p:txBody>
          <a:bodyPr wrap="square" rtlCol="0">
            <a:spAutoFit/>
          </a:bodyPr>
          <a:lstStyle/>
          <a:p>
            <a:pPr algn="r"/>
            <a:r>
              <a:rPr lang="en-US" dirty="0">
                <a:solidFill>
                  <a:schemeClr val="bg1"/>
                </a:solidFill>
              </a:rPr>
              <a:t>Jacquard loom punch cards from </a:t>
            </a:r>
            <a:r>
              <a:rPr lang="en-US" dirty="0">
                <a:hlinkClick r:id="rId4"/>
              </a:rPr>
              <a:t>The Science and Industry Museum</a:t>
            </a:r>
            <a:endParaRPr lang="en-US" dirty="0"/>
          </a:p>
        </p:txBody>
      </p:sp>
    </p:spTree>
    <p:extLst>
      <p:ext uri="{BB962C8B-B14F-4D97-AF65-F5344CB8AC3E}">
        <p14:creationId xmlns:p14="http://schemas.microsoft.com/office/powerpoint/2010/main" val="399199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3527-E105-05BD-2CA4-E4409B0BE51A}"/>
              </a:ext>
            </a:extLst>
          </p:cNvPr>
          <p:cNvSpPr>
            <a:spLocks noGrp="1"/>
          </p:cNvSpPr>
          <p:nvPr>
            <p:ph type="title"/>
          </p:nvPr>
        </p:nvSpPr>
        <p:spPr/>
        <p:txBody>
          <a:bodyPr/>
          <a:lstStyle/>
          <a:p>
            <a:r>
              <a:rPr lang="en-US" dirty="0">
                <a:solidFill>
                  <a:schemeClr val="bg1"/>
                </a:solidFill>
              </a:rPr>
              <a:t>Crochet patterns and making algorithms</a:t>
            </a:r>
          </a:p>
        </p:txBody>
      </p:sp>
      <p:sp>
        <p:nvSpPr>
          <p:cNvPr id="3" name="Content Placeholder 2">
            <a:extLst>
              <a:ext uri="{FF2B5EF4-FFF2-40B4-BE49-F238E27FC236}">
                <a16:creationId xmlns:a16="http://schemas.microsoft.com/office/drawing/2014/main" id="{56AD4B0D-9B90-B471-8C16-1A753956E125}"/>
              </a:ext>
            </a:extLst>
          </p:cNvPr>
          <p:cNvSpPr>
            <a:spLocks noGrp="1"/>
          </p:cNvSpPr>
          <p:nvPr>
            <p:ph idx="1"/>
          </p:nvPr>
        </p:nvSpPr>
        <p:spPr/>
        <p:txBody>
          <a:bodyPr>
            <a:normAutofit fontScale="92500" lnSpcReduction="20000"/>
          </a:bodyPr>
          <a:lstStyle/>
          <a:p>
            <a:pPr marL="0" indent="0">
              <a:buNone/>
            </a:pPr>
            <a:r>
              <a:rPr lang="en-US" dirty="0">
                <a:solidFill>
                  <a:schemeClr val="bg1"/>
                </a:solidFill>
              </a:rPr>
              <a:t>Crochet patterns are worked from the bottom up in </a:t>
            </a:r>
            <a:r>
              <a:rPr lang="en-US" i="1" dirty="0">
                <a:solidFill>
                  <a:schemeClr val="bg1"/>
                </a:solidFill>
              </a:rPr>
              <a:t>rows</a:t>
            </a:r>
            <a:r>
              <a:rPr lang="en-US" dirty="0">
                <a:solidFill>
                  <a:schemeClr val="bg1"/>
                </a:solidFill>
              </a:rPr>
              <a:t>, or from the inside out in </a:t>
            </a:r>
            <a:r>
              <a:rPr lang="en-US" i="1" dirty="0">
                <a:solidFill>
                  <a:schemeClr val="bg1"/>
                </a:solidFill>
              </a:rPr>
              <a:t>rounds </a:t>
            </a:r>
            <a:r>
              <a:rPr lang="en-US" dirty="0">
                <a:solidFill>
                  <a:schemeClr val="bg1"/>
                </a:solidFill>
              </a:rPr>
              <a:t>(</a:t>
            </a:r>
            <a:r>
              <a:rPr lang="en-US" i="1" dirty="0" err="1">
                <a:solidFill>
                  <a:schemeClr val="bg1"/>
                </a:solidFill>
              </a:rPr>
              <a:t>rds</a:t>
            </a:r>
            <a:r>
              <a:rPr lang="en-US" dirty="0">
                <a:solidFill>
                  <a:schemeClr val="bg1"/>
                </a:solidFill>
              </a:rPr>
              <a:t>).</a:t>
            </a:r>
          </a:p>
          <a:p>
            <a:pPr marL="0" indent="0">
              <a:buNone/>
            </a:pPr>
            <a:r>
              <a:rPr lang="en-US" dirty="0">
                <a:solidFill>
                  <a:schemeClr val="bg1"/>
                </a:solidFill>
              </a:rPr>
              <a:t>A typical crochet pattern worked in </a:t>
            </a:r>
            <a:r>
              <a:rPr lang="en-US" i="1" dirty="0">
                <a:solidFill>
                  <a:schemeClr val="bg1"/>
                </a:solidFill>
              </a:rPr>
              <a:t>rows</a:t>
            </a:r>
            <a:r>
              <a:rPr lang="en-US" dirty="0">
                <a:solidFill>
                  <a:schemeClr val="bg1"/>
                </a:solidFill>
              </a:rPr>
              <a:t> is written like this:</a:t>
            </a:r>
          </a:p>
          <a:p>
            <a:pPr marL="0" indent="0">
              <a:buNone/>
            </a:pPr>
            <a:endParaRPr lang="en-US" dirty="0">
              <a:solidFill>
                <a:schemeClr val="bg1"/>
              </a:solidFill>
            </a:endParaRPr>
          </a:p>
          <a:p>
            <a:pPr marL="457200" lvl="1" indent="0">
              <a:buNone/>
            </a:pPr>
            <a:r>
              <a:rPr lang="en-US" dirty="0">
                <a:solidFill>
                  <a:schemeClr val="bg1"/>
                </a:solidFill>
                <a:latin typeface="Georgia" panose="02040502050405020303" pitchFamily="18" charset="0"/>
              </a:rPr>
              <a:t>Row 0: Start with a chain and an odd number of stitches</a:t>
            </a:r>
          </a:p>
          <a:p>
            <a:pPr marL="457200" lvl="1" indent="0">
              <a:buNone/>
            </a:pPr>
            <a:r>
              <a:rPr lang="en-US" dirty="0">
                <a:solidFill>
                  <a:schemeClr val="bg1"/>
                </a:solidFill>
                <a:latin typeface="Georgia" panose="02040502050405020303" pitchFamily="18" charset="0"/>
              </a:rPr>
              <a:t>Row 1: Single crochet across, chain 1 and turn.</a:t>
            </a:r>
          </a:p>
          <a:p>
            <a:pPr marL="457200" lvl="1" indent="0">
              <a:buNone/>
            </a:pPr>
            <a:r>
              <a:rPr lang="en-US" dirty="0">
                <a:solidFill>
                  <a:schemeClr val="bg1"/>
                </a:solidFill>
                <a:latin typeface="Georgia" panose="02040502050405020303" pitchFamily="18" charset="0"/>
              </a:rPr>
              <a:t>Row 2: Sc in second stitch from hook, *</a:t>
            </a:r>
            <a:r>
              <a:rPr lang="en-US" dirty="0" err="1">
                <a:solidFill>
                  <a:schemeClr val="bg1"/>
                </a:solidFill>
                <a:latin typeface="Georgia" panose="02040502050405020303" pitchFamily="18" charset="0"/>
              </a:rPr>
              <a:t>ch</a:t>
            </a:r>
            <a:r>
              <a:rPr lang="en-US" dirty="0">
                <a:solidFill>
                  <a:schemeClr val="bg1"/>
                </a:solidFill>
                <a:latin typeface="Georgia" panose="02040502050405020303" pitchFamily="18" charset="0"/>
              </a:rPr>
              <a:t> 1, skip stitch below, </a:t>
            </a:r>
            <a:r>
              <a:rPr lang="en-US" dirty="0" err="1">
                <a:solidFill>
                  <a:schemeClr val="bg1"/>
                </a:solidFill>
                <a:latin typeface="Georgia" panose="02040502050405020303" pitchFamily="18" charset="0"/>
              </a:rPr>
              <a:t>sc</a:t>
            </a:r>
            <a:r>
              <a:rPr lang="en-US" dirty="0">
                <a:solidFill>
                  <a:schemeClr val="bg1"/>
                </a:solidFill>
                <a:latin typeface="Georgia" panose="02040502050405020303" pitchFamily="18" charset="0"/>
              </a:rPr>
              <a:t> in next stitch. Repeat from * across row, make a </a:t>
            </a:r>
            <a:r>
              <a:rPr lang="en-US" dirty="0" err="1">
                <a:solidFill>
                  <a:schemeClr val="bg1"/>
                </a:solidFill>
                <a:latin typeface="Georgia" panose="02040502050405020303" pitchFamily="18" charset="0"/>
              </a:rPr>
              <a:t>sc</a:t>
            </a:r>
            <a:r>
              <a:rPr lang="en-US" dirty="0">
                <a:solidFill>
                  <a:schemeClr val="bg1"/>
                </a:solidFill>
                <a:latin typeface="Georgia" panose="02040502050405020303" pitchFamily="18" charset="0"/>
              </a:rPr>
              <a:t> in last stitch of row. Ch 1, turn.</a:t>
            </a:r>
          </a:p>
          <a:p>
            <a:pPr marL="457200" lvl="1" indent="0">
              <a:buNone/>
            </a:pPr>
            <a:r>
              <a:rPr lang="en-US" dirty="0">
                <a:solidFill>
                  <a:schemeClr val="bg1"/>
                </a:solidFill>
                <a:latin typeface="Georgia" panose="02040502050405020303" pitchFamily="18" charset="0"/>
              </a:rPr>
              <a:t>Row 3: Sc in second stitch from hook, *</a:t>
            </a:r>
            <a:r>
              <a:rPr lang="en-US" dirty="0" err="1">
                <a:solidFill>
                  <a:schemeClr val="bg1"/>
                </a:solidFill>
                <a:latin typeface="Georgia" panose="02040502050405020303" pitchFamily="18" charset="0"/>
              </a:rPr>
              <a:t>ch</a:t>
            </a:r>
            <a:r>
              <a:rPr lang="en-US" dirty="0">
                <a:solidFill>
                  <a:schemeClr val="bg1"/>
                </a:solidFill>
                <a:latin typeface="Georgia" panose="02040502050405020303" pitchFamily="18" charset="0"/>
              </a:rPr>
              <a:t> 1, </a:t>
            </a:r>
            <a:r>
              <a:rPr lang="en-US" dirty="0" err="1">
                <a:solidFill>
                  <a:schemeClr val="bg1"/>
                </a:solidFill>
                <a:latin typeface="Georgia" panose="02040502050405020303" pitchFamily="18" charset="0"/>
              </a:rPr>
              <a:t>sk</a:t>
            </a:r>
            <a:r>
              <a:rPr lang="en-US" dirty="0">
                <a:solidFill>
                  <a:schemeClr val="bg1"/>
                </a:solidFill>
                <a:latin typeface="Georgia" panose="02040502050405020303" pitchFamily="18" charset="0"/>
              </a:rPr>
              <a:t> </a:t>
            </a:r>
            <a:r>
              <a:rPr lang="en-US" dirty="0" err="1">
                <a:solidFill>
                  <a:schemeClr val="bg1"/>
                </a:solidFill>
                <a:latin typeface="Georgia" panose="02040502050405020303" pitchFamily="18" charset="0"/>
              </a:rPr>
              <a:t>st</a:t>
            </a:r>
            <a:r>
              <a:rPr lang="en-US" dirty="0">
                <a:solidFill>
                  <a:schemeClr val="bg1"/>
                </a:solidFill>
                <a:latin typeface="Georgia" panose="02040502050405020303" pitchFamily="18" charset="0"/>
              </a:rPr>
              <a:t> below, </a:t>
            </a:r>
            <a:r>
              <a:rPr lang="en-US" dirty="0" err="1">
                <a:solidFill>
                  <a:schemeClr val="bg1"/>
                </a:solidFill>
                <a:latin typeface="Georgia" panose="02040502050405020303" pitchFamily="18" charset="0"/>
              </a:rPr>
              <a:t>sc</a:t>
            </a:r>
            <a:r>
              <a:rPr lang="en-US" dirty="0">
                <a:solidFill>
                  <a:schemeClr val="bg1"/>
                </a:solidFill>
                <a:latin typeface="Georgia" panose="02040502050405020303" pitchFamily="18" charset="0"/>
              </a:rPr>
              <a:t> in next </a:t>
            </a:r>
            <a:r>
              <a:rPr lang="en-US" dirty="0" err="1">
                <a:solidFill>
                  <a:schemeClr val="bg1"/>
                </a:solidFill>
                <a:latin typeface="Georgia" panose="02040502050405020303" pitchFamily="18" charset="0"/>
              </a:rPr>
              <a:t>ch</a:t>
            </a:r>
            <a:r>
              <a:rPr lang="en-US" dirty="0">
                <a:solidFill>
                  <a:schemeClr val="bg1"/>
                </a:solidFill>
                <a:latin typeface="Georgia" panose="02040502050405020303" pitchFamily="18" charset="0"/>
              </a:rPr>
              <a:t> 1 space below. Repeat from * across row, make a </a:t>
            </a:r>
            <a:r>
              <a:rPr lang="en-US" dirty="0" err="1">
                <a:solidFill>
                  <a:schemeClr val="bg1"/>
                </a:solidFill>
                <a:latin typeface="Georgia" panose="02040502050405020303" pitchFamily="18" charset="0"/>
              </a:rPr>
              <a:t>sc</a:t>
            </a:r>
            <a:r>
              <a:rPr lang="en-US" dirty="0">
                <a:solidFill>
                  <a:schemeClr val="bg1"/>
                </a:solidFill>
                <a:latin typeface="Georgia" panose="02040502050405020303" pitchFamily="18" charset="0"/>
              </a:rPr>
              <a:t> in the last stitch of row. Ch 1, turn.</a:t>
            </a:r>
          </a:p>
          <a:p>
            <a:pPr marL="457200" lvl="1" indent="0">
              <a:buNone/>
            </a:pPr>
            <a:r>
              <a:rPr lang="en-US" dirty="0">
                <a:solidFill>
                  <a:schemeClr val="bg1"/>
                </a:solidFill>
                <a:latin typeface="Georgia" panose="02040502050405020303" pitchFamily="18" charset="0"/>
              </a:rPr>
              <a:t>Repeat row 3 for as long as you’d like!</a:t>
            </a:r>
          </a:p>
          <a:p>
            <a:pPr marL="0" indent="0">
              <a:buNone/>
            </a:pPr>
            <a:endParaRPr lang="en-US" dirty="0">
              <a:solidFill>
                <a:schemeClr val="bg1"/>
              </a:solidFill>
              <a:latin typeface="Georgia" panose="02040502050405020303" pitchFamily="18" charset="0"/>
            </a:endParaRPr>
          </a:p>
          <a:p>
            <a:pPr marL="0" indent="0">
              <a:buNone/>
            </a:pPr>
            <a:r>
              <a:rPr lang="en-US" dirty="0">
                <a:solidFill>
                  <a:schemeClr val="bg1"/>
                </a:solidFill>
              </a:rPr>
              <a:t>Moss stitch pattern from </a:t>
            </a:r>
            <a:r>
              <a:rPr lang="en-US" dirty="0">
                <a:hlinkClick r:id="rId3"/>
              </a:rPr>
              <a:t>Mama in a Stitch</a:t>
            </a:r>
            <a:endParaRPr lang="en-US" dirty="0"/>
          </a:p>
        </p:txBody>
      </p:sp>
    </p:spTree>
    <p:extLst>
      <p:ext uri="{BB962C8B-B14F-4D97-AF65-F5344CB8AC3E}">
        <p14:creationId xmlns:p14="http://schemas.microsoft.com/office/powerpoint/2010/main" val="3360435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2C49B-8D87-7E1A-0779-5D34E3C0E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41" y="386406"/>
            <a:ext cx="4389121" cy="2468880"/>
          </a:xfrm>
          <a:prstGeom prst="rect">
            <a:avLst/>
          </a:prstGeom>
          <a:ln w="38100">
            <a:solidFill>
              <a:schemeClr val="bg1"/>
            </a:solidFill>
          </a:ln>
        </p:spPr>
      </p:pic>
      <p:pic>
        <p:nvPicPr>
          <p:cNvPr id="7" name="Picture 6">
            <a:extLst>
              <a:ext uri="{FF2B5EF4-FFF2-40B4-BE49-F238E27FC236}">
                <a16:creationId xmlns:a16="http://schemas.microsoft.com/office/drawing/2014/main" id="{632B4DFD-3989-3081-88DE-951946BA7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639" y="386406"/>
            <a:ext cx="4389120" cy="2468880"/>
          </a:xfrm>
          <a:prstGeom prst="rect">
            <a:avLst/>
          </a:prstGeom>
          <a:ln w="38100">
            <a:solidFill>
              <a:schemeClr val="bg1"/>
            </a:solidFill>
          </a:ln>
        </p:spPr>
      </p:pic>
      <p:pic>
        <p:nvPicPr>
          <p:cNvPr id="9" name="Picture 8">
            <a:extLst>
              <a:ext uri="{FF2B5EF4-FFF2-40B4-BE49-F238E27FC236}">
                <a16:creationId xmlns:a16="http://schemas.microsoft.com/office/drawing/2014/main" id="{A0981830-30BC-83E9-9509-D9A37C7AA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41" y="3593757"/>
            <a:ext cx="4389121" cy="2468880"/>
          </a:xfrm>
          <a:prstGeom prst="rect">
            <a:avLst/>
          </a:prstGeom>
          <a:ln w="38100">
            <a:solidFill>
              <a:schemeClr val="bg1"/>
            </a:solidFill>
          </a:ln>
        </p:spPr>
      </p:pic>
      <p:pic>
        <p:nvPicPr>
          <p:cNvPr id="11" name="Picture 10">
            <a:extLst>
              <a:ext uri="{FF2B5EF4-FFF2-40B4-BE49-F238E27FC236}">
                <a16:creationId xmlns:a16="http://schemas.microsoft.com/office/drawing/2014/main" id="{99573DDB-1D7F-FB3E-F2DC-7CCB097165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1639" y="3593757"/>
            <a:ext cx="4389120" cy="2468880"/>
          </a:xfrm>
          <a:prstGeom prst="rect">
            <a:avLst/>
          </a:prstGeom>
          <a:ln w="38100">
            <a:solidFill>
              <a:schemeClr val="bg1"/>
            </a:solidFill>
          </a:ln>
        </p:spPr>
      </p:pic>
      <p:sp>
        <p:nvSpPr>
          <p:cNvPr id="14" name="TextBox 13">
            <a:extLst>
              <a:ext uri="{FF2B5EF4-FFF2-40B4-BE49-F238E27FC236}">
                <a16:creationId xmlns:a16="http://schemas.microsoft.com/office/drawing/2014/main" id="{25FA62BA-46F6-B38A-88C3-05A1261AD78C}"/>
              </a:ext>
            </a:extLst>
          </p:cNvPr>
          <p:cNvSpPr txBox="1"/>
          <p:nvPr/>
        </p:nvSpPr>
        <p:spPr>
          <a:xfrm>
            <a:off x="1502814" y="3039855"/>
            <a:ext cx="3325975" cy="369332"/>
          </a:xfrm>
          <a:prstGeom prst="rect">
            <a:avLst/>
          </a:prstGeom>
          <a:noFill/>
        </p:spPr>
        <p:txBody>
          <a:bodyPr wrap="none" rtlCol="0">
            <a:spAutoFit/>
          </a:bodyPr>
          <a:lstStyle/>
          <a:p>
            <a:pPr algn="ctr"/>
            <a:r>
              <a:rPr lang="en-US" dirty="0">
                <a:solidFill>
                  <a:schemeClr val="bg1"/>
                </a:solidFill>
              </a:rPr>
              <a:t>1. Making a foundation </a:t>
            </a:r>
            <a:r>
              <a:rPr lang="en-US" i="1" dirty="0">
                <a:solidFill>
                  <a:schemeClr val="bg1"/>
                </a:solidFill>
              </a:rPr>
              <a:t>chain</a:t>
            </a:r>
            <a:r>
              <a:rPr lang="en-US" dirty="0">
                <a:solidFill>
                  <a:schemeClr val="bg1"/>
                </a:solidFill>
              </a:rPr>
              <a:t> (</a:t>
            </a:r>
            <a:r>
              <a:rPr lang="en-US" i="1" dirty="0" err="1">
                <a:solidFill>
                  <a:schemeClr val="bg1"/>
                </a:solidFill>
              </a:rPr>
              <a:t>ch</a:t>
            </a:r>
            <a:r>
              <a:rPr lang="en-US" dirty="0">
                <a:solidFill>
                  <a:schemeClr val="bg1"/>
                </a:solidFill>
              </a:rPr>
              <a:t>)</a:t>
            </a:r>
          </a:p>
        </p:txBody>
      </p:sp>
      <p:sp>
        <p:nvSpPr>
          <p:cNvPr id="15" name="TextBox 14">
            <a:extLst>
              <a:ext uri="{FF2B5EF4-FFF2-40B4-BE49-F238E27FC236}">
                <a16:creationId xmlns:a16="http://schemas.microsoft.com/office/drawing/2014/main" id="{9D76089E-03D9-96D6-34D9-5A23AF7340BE}"/>
              </a:ext>
            </a:extLst>
          </p:cNvPr>
          <p:cNvSpPr txBox="1"/>
          <p:nvPr/>
        </p:nvSpPr>
        <p:spPr>
          <a:xfrm>
            <a:off x="7439035" y="3038625"/>
            <a:ext cx="3543534" cy="369332"/>
          </a:xfrm>
          <a:prstGeom prst="rect">
            <a:avLst/>
          </a:prstGeom>
          <a:noFill/>
        </p:spPr>
        <p:txBody>
          <a:bodyPr wrap="none" rtlCol="0">
            <a:spAutoFit/>
          </a:bodyPr>
          <a:lstStyle/>
          <a:p>
            <a:pPr algn="ctr"/>
            <a:r>
              <a:rPr lang="en-US" dirty="0">
                <a:solidFill>
                  <a:schemeClr val="bg1"/>
                </a:solidFill>
              </a:rPr>
              <a:t>2. Row 1: </a:t>
            </a:r>
            <a:r>
              <a:rPr lang="en-US" i="1" dirty="0">
                <a:solidFill>
                  <a:schemeClr val="bg1"/>
                </a:solidFill>
              </a:rPr>
              <a:t>single crochet </a:t>
            </a:r>
            <a:r>
              <a:rPr lang="en-US" dirty="0">
                <a:solidFill>
                  <a:schemeClr val="bg1"/>
                </a:solidFill>
              </a:rPr>
              <a:t>(</a:t>
            </a:r>
            <a:r>
              <a:rPr lang="en-US" i="1" dirty="0" err="1">
                <a:solidFill>
                  <a:schemeClr val="bg1"/>
                </a:solidFill>
              </a:rPr>
              <a:t>sc</a:t>
            </a:r>
            <a:r>
              <a:rPr lang="en-US" dirty="0">
                <a:solidFill>
                  <a:schemeClr val="bg1"/>
                </a:solidFill>
              </a:rPr>
              <a:t>) stitches</a:t>
            </a:r>
          </a:p>
        </p:txBody>
      </p:sp>
      <p:sp>
        <p:nvSpPr>
          <p:cNvPr id="16" name="TextBox 15">
            <a:extLst>
              <a:ext uri="{FF2B5EF4-FFF2-40B4-BE49-F238E27FC236}">
                <a16:creationId xmlns:a16="http://schemas.microsoft.com/office/drawing/2014/main" id="{CCE1F657-A185-874E-9E28-5259A8801029}"/>
              </a:ext>
            </a:extLst>
          </p:cNvPr>
          <p:cNvSpPr txBox="1"/>
          <p:nvPr/>
        </p:nvSpPr>
        <p:spPr>
          <a:xfrm>
            <a:off x="2087236" y="6245976"/>
            <a:ext cx="2157129" cy="369332"/>
          </a:xfrm>
          <a:prstGeom prst="rect">
            <a:avLst/>
          </a:prstGeom>
          <a:noFill/>
        </p:spPr>
        <p:txBody>
          <a:bodyPr wrap="none" rtlCol="0">
            <a:spAutoFit/>
          </a:bodyPr>
          <a:lstStyle/>
          <a:p>
            <a:pPr algn="ctr"/>
            <a:r>
              <a:rPr lang="en-US" dirty="0">
                <a:solidFill>
                  <a:schemeClr val="bg1"/>
                </a:solidFill>
              </a:rPr>
              <a:t>3. Back side of Row 1</a:t>
            </a:r>
          </a:p>
        </p:txBody>
      </p:sp>
      <p:sp>
        <p:nvSpPr>
          <p:cNvPr id="18" name="TextBox 17">
            <a:extLst>
              <a:ext uri="{FF2B5EF4-FFF2-40B4-BE49-F238E27FC236}">
                <a16:creationId xmlns:a16="http://schemas.microsoft.com/office/drawing/2014/main" id="{6A6AD819-7A1D-2F65-3881-0B5163A58AE9}"/>
              </a:ext>
            </a:extLst>
          </p:cNvPr>
          <p:cNvSpPr txBox="1"/>
          <p:nvPr/>
        </p:nvSpPr>
        <p:spPr>
          <a:xfrm>
            <a:off x="6249798" y="6245976"/>
            <a:ext cx="5922006" cy="369332"/>
          </a:xfrm>
          <a:prstGeom prst="rect">
            <a:avLst/>
          </a:prstGeom>
          <a:noFill/>
        </p:spPr>
        <p:txBody>
          <a:bodyPr wrap="none" rtlCol="0">
            <a:spAutoFit/>
          </a:bodyPr>
          <a:lstStyle/>
          <a:p>
            <a:pPr algn="ctr"/>
            <a:r>
              <a:rPr lang="en-US" dirty="0">
                <a:solidFill>
                  <a:schemeClr val="bg1"/>
                </a:solidFill>
              </a:rPr>
              <a:t>4. Row 2: alternating </a:t>
            </a:r>
            <a:r>
              <a:rPr lang="en-US" i="1" dirty="0">
                <a:solidFill>
                  <a:schemeClr val="bg1"/>
                </a:solidFill>
              </a:rPr>
              <a:t>single crochet</a:t>
            </a:r>
            <a:r>
              <a:rPr lang="en-US" dirty="0">
                <a:solidFill>
                  <a:schemeClr val="bg1"/>
                </a:solidFill>
              </a:rPr>
              <a:t> stitches and </a:t>
            </a:r>
            <a:r>
              <a:rPr lang="en-US" i="1" dirty="0">
                <a:solidFill>
                  <a:schemeClr val="bg1"/>
                </a:solidFill>
              </a:rPr>
              <a:t>chain </a:t>
            </a:r>
            <a:r>
              <a:rPr lang="en-US" dirty="0">
                <a:solidFill>
                  <a:schemeClr val="bg1"/>
                </a:solidFill>
              </a:rPr>
              <a:t>stitches</a:t>
            </a:r>
          </a:p>
        </p:txBody>
      </p:sp>
    </p:spTree>
    <p:extLst>
      <p:ext uri="{BB962C8B-B14F-4D97-AF65-F5344CB8AC3E}">
        <p14:creationId xmlns:p14="http://schemas.microsoft.com/office/powerpoint/2010/main" val="510940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1CBEB3-49BA-C4CB-4BBA-6C6D695A48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04F64B4-A59B-2985-6978-F097C585BD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1241" y="188695"/>
            <a:ext cx="4389120" cy="2468880"/>
          </a:xfrm>
          <a:prstGeom prst="rect">
            <a:avLst/>
          </a:prstGeom>
          <a:ln w="38100">
            <a:solidFill>
              <a:schemeClr val="bg1"/>
            </a:solidFill>
          </a:ln>
        </p:spPr>
      </p:pic>
      <p:pic>
        <p:nvPicPr>
          <p:cNvPr id="7" name="Picture 6">
            <a:extLst>
              <a:ext uri="{FF2B5EF4-FFF2-40B4-BE49-F238E27FC236}">
                <a16:creationId xmlns:a16="http://schemas.microsoft.com/office/drawing/2014/main" id="{73FD7955-FA23-CC78-C608-26B1386439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31639" y="188695"/>
            <a:ext cx="4389120" cy="2468880"/>
          </a:xfrm>
          <a:prstGeom prst="rect">
            <a:avLst/>
          </a:prstGeom>
          <a:ln w="38100">
            <a:solidFill>
              <a:schemeClr val="bg1"/>
            </a:solidFill>
          </a:ln>
        </p:spPr>
      </p:pic>
      <p:pic>
        <p:nvPicPr>
          <p:cNvPr id="9" name="Picture 8">
            <a:extLst>
              <a:ext uri="{FF2B5EF4-FFF2-40B4-BE49-F238E27FC236}">
                <a16:creationId xmlns:a16="http://schemas.microsoft.com/office/drawing/2014/main" id="{831D992F-C434-A9CA-8A09-AAD385182F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41" y="3593757"/>
            <a:ext cx="4389120" cy="2468880"/>
          </a:xfrm>
          <a:prstGeom prst="rect">
            <a:avLst/>
          </a:prstGeom>
          <a:ln w="38100">
            <a:solidFill>
              <a:schemeClr val="bg1"/>
            </a:solidFill>
          </a:ln>
        </p:spPr>
      </p:pic>
      <p:pic>
        <p:nvPicPr>
          <p:cNvPr id="11" name="Picture 10">
            <a:extLst>
              <a:ext uri="{FF2B5EF4-FFF2-40B4-BE49-F238E27FC236}">
                <a16:creationId xmlns:a16="http://schemas.microsoft.com/office/drawing/2014/main" id="{3C5D024D-F684-EB76-E1A9-58E6D5C188E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31639" y="3593757"/>
            <a:ext cx="4389120" cy="2468880"/>
          </a:xfrm>
          <a:prstGeom prst="rect">
            <a:avLst/>
          </a:prstGeom>
          <a:ln w="38100">
            <a:solidFill>
              <a:schemeClr val="bg1"/>
            </a:solidFill>
          </a:ln>
        </p:spPr>
      </p:pic>
      <p:sp>
        <p:nvSpPr>
          <p:cNvPr id="14" name="TextBox 13">
            <a:extLst>
              <a:ext uri="{FF2B5EF4-FFF2-40B4-BE49-F238E27FC236}">
                <a16:creationId xmlns:a16="http://schemas.microsoft.com/office/drawing/2014/main" id="{84066598-C8B6-A90B-5E42-AD3F493BABDC}"/>
              </a:ext>
            </a:extLst>
          </p:cNvPr>
          <p:cNvSpPr txBox="1"/>
          <p:nvPr/>
        </p:nvSpPr>
        <p:spPr>
          <a:xfrm>
            <a:off x="2087237" y="2796218"/>
            <a:ext cx="2157129" cy="369332"/>
          </a:xfrm>
          <a:prstGeom prst="rect">
            <a:avLst/>
          </a:prstGeom>
          <a:noFill/>
        </p:spPr>
        <p:txBody>
          <a:bodyPr wrap="none" rtlCol="0">
            <a:spAutoFit/>
          </a:bodyPr>
          <a:lstStyle/>
          <a:p>
            <a:pPr algn="ctr"/>
            <a:r>
              <a:rPr lang="en-US" dirty="0">
                <a:solidFill>
                  <a:schemeClr val="bg1"/>
                </a:solidFill>
              </a:rPr>
              <a:t>5. Back side of Row 2</a:t>
            </a:r>
          </a:p>
        </p:txBody>
      </p:sp>
      <p:sp>
        <p:nvSpPr>
          <p:cNvPr id="15" name="TextBox 14">
            <a:extLst>
              <a:ext uri="{FF2B5EF4-FFF2-40B4-BE49-F238E27FC236}">
                <a16:creationId xmlns:a16="http://schemas.microsoft.com/office/drawing/2014/main" id="{43C2BD09-1B9F-59D8-6B00-6BA21BC8D8F8}"/>
              </a:ext>
            </a:extLst>
          </p:cNvPr>
          <p:cNvSpPr txBox="1"/>
          <p:nvPr/>
        </p:nvSpPr>
        <p:spPr>
          <a:xfrm>
            <a:off x="7242082" y="2664001"/>
            <a:ext cx="3568234" cy="923330"/>
          </a:xfrm>
          <a:prstGeom prst="rect">
            <a:avLst/>
          </a:prstGeom>
          <a:noFill/>
        </p:spPr>
        <p:txBody>
          <a:bodyPr wrap="square" rtlCol="0">
            <a:spAutoFit/>
          </a:bodyPr>
          <a:lstStyle/>
          <a:p>
            <a:pPr algn="ctr"/>
            <a:r>
              <a:rPr lang="en-US" dirty="0">
                <a:solidFill>
                  <a:schemeClr val="bg1"/>
                </a:solidFill>
              </a:rPr>
              <a:t>6. Starting Row 3, the same as Row 2, but now stitches are worked into the gaps</a:t>
            </a:r>
          </a:p>
        </p:txBody>
      </p:sp>
      <p:sp>
        <p:nvSpPr>
          <p:cNvPr id="16" name="TextBox 15">
            <a:extLst>
              <a:ext uri="{FF2B5EF4-FFF2-40B4-BE49-F238E27FC236}">
                <a16:creationId xmlns:a16="http://schemas.microsoft.com/office/drawing/2014/main" id="{27560D0C-CB05-58E1-C2D6-020F8441FA25}"/>
              </a:ext>
            </a:extLst>
          </p:cNvPr>
          <p:cNvSpPr txBox="1"/>
          <p:nvPr/>
        </p:nvSpPr>
        <p:spPr>
          <a:xfrm>
            <a:off x="2269178" y="6256785"/>
            <a:ext cx="1793248" cy="369332"/>
          </a:xfrm>
          <a:prstGeom prst="rect">
            <a:avLst/>
          </a:prstGeom>
          <a:noFill/>
        </p:spPr>
        <p:txBody>
          <a:bodyPr wrap="none" rtlCol="0">
            <a:spAutoFit/>
          </a:bodyPr>
          <a:lstStyle/>
          <a:p>
            <a:pPr algn="ctr"/>
            <a:r>
              <a:rPr lang="en-US" dirty="0">
                <a:solidFill>
                  <a:schemeClr val="bg1"/>
                </a:solidFill>
              </a:rPr>
              <a:t>7. Row 3 is done!</a:t>
            </a:r>
          </a:p>
        </p:txBody>
      </p:sp>
      <p:sp>
        <p:nvSpPr>
          <p:cNvPr id="18" name="TextBox 17">
            <a:extLst>
              <a:ext uri="{FF2B5EF4-FFF2-40B4-BE49-F238E27FC236}">
                <a16:creationId xmlns:a16="http://schemas.microsoft.com/office/drawing/2014/main" id="{EA1C0B31-1797-583D-D6D2-C8B506C2A427}"/>
              </a:ext>
            </a:extLst>
          </p:cNvPr>
          <p:cNvSpPr txBox="1"/>
          <p:nvPr/>
        </p:nvSpPr>
        <p:spPr>
          <a:xfrm>
            <a:off x="7106783" y="6118285"/>
            <a:ext cx="3838832" cy="646331"/>
          </a:xfrm>
          <a:prstGeom prst="rect">
            <a:avLst/>
          </a:prstGeom>
          <a:noFill/>
        </p:spPr>
        <p:txBody>
          <a:bodyPr wrap="square" rtlCol="0">
            <a:spAutoFit/>
          </a:bodyPr>
          <a:lstStyle/>
          <a:p>
            <a:pPr algn="ctr"/>
            <a:r>
              <a:rPr lang="en-US" dirty="0">
                <a:solidFill>
                  <a:schemeClr val="bg1"/>
                </a:solidFill>
              </a:rPr>
              <a:t>8. As the sequence repeats, fabric with an interesting texture is created!</a:t>
            </a:r>
          </a:p>
        </p:txBody>
      </p:sp>
    </p:spTree>
    <p:extLst>
      <p:ext uri="{BB962C8B-B14F-4D97-AF65-F5344CB8AC3E}">
        <p14:creationId xmlns:p14="http://schemas.microsoft.com/office/powerpoint/2010/main" val="1671340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B7912FA-26CA-F4D9-EC42-2B015CE0CED5}"/>
              </a:ext>
            </a:extLst>
          </p:cNvPr>
          <p:cNvSpPr>
            <a:spLocks noGrp="1"/>
          </p:cNvSpPr>
          <p:nvPr>
            <p:ph type="title"/>
          </p:nvPr>
        </p:nvSpPr>
        <p:spPr>
          <a:xfrm>
            <a:off x="838200" y="365126"/>
            <a:ext cx="10515600" cy="1095376"/>
          </a:xfrm>
        </p:spPr>
        <p:txBody>
          <a:bodyPr/>
          <a:lstStyle/>
          <a:p>
            <a:r>
              <a:rPr lang="en-US" dirty="0">
                <a:solidFill>
                  <a:schemeClr val="bg1"/>
                </a:solidFill>
              </a:rPr>
              <a:t>Showcase of textured fabric</a:t>
            </a:r>
          </a:p>
        </p:txBody>
      </p:sp>
      <p:sp>
        <p:nvSpPr>
          <p:cNvPr id="3" name="Content Placeholder 2">
            <a:extLst>
              <a:ext uri="{FF2B5EF4-FFF2-40B4-BE49-F238E27FC236}">
                <a16:creationId xmlns:a16="http://schemas.microsoft.com/office/drawing/2014/main" id="{5BF2FDD5-4CED-5931-5486-831259306A09}"/>
              </a:ext>
            </a:extLst>
          </p:cNvPr>
          <p:cNvSpPr>
            <a:spLocks noGrp="1"/>
          </p:cNvSpPr>
          <p:nvPr>
            <p:ph idx="1"/>
          </p:nvPr>
        </p:nvSpPr>
        <p:spPr>
          <a:xfrm>
            <a:off x="838200" y="1460502"/>
            <a:ext cx="7324725" cy="1127125"/>
          </a:xfrm>
        </p:spPr>
        <p:txBody>
          <a:bodyPr>
            <a:normAutofit/>
          </a:bodyPr>
          <a:lstStyle/>
          <a:p>
            <a:pPr marL="0" indent="0">
              <a:buNone/>
            </a:pPr>
            <a:r>
              <a:rPr lang="en-US" dirty="0">
                <a:solidFill>
                  <a:schemeClr val="bg1"/>
                </a:solidFill>
              </a:rPr>
              <a:t>Repetition of stitches in sequence can be translated as an algorithm!</a:t>
            </a:r>
          </a:p>
        </p:txBody>
      </p:sp>
      <p:pic>
        <p:nvPicPr>
          <p:cNvPr id="4098" name="Picture 2" descr="Bobble stitch by Club Crochet">
            <a:extLst>
              <a:ext uri="{FF2B5EF4-FFF2-40B4-BE49-F238E27FC236}">
                <a16:creationId xmlns:a16="http://schemas.microsoft.com/office/drawing/2014/main" id="{DC9E4964-424C-BBD8-E4F1-0563FCB97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62225"/>
            <a:ext cx="3076575" cy="3429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881F3CA-10E9-A444-75B6-7EC7FE7CD64A}"/>
              </a:ext>
            </a:extLst>
          </p:cNvPr>
          <p:cNvSpPr txBox="1"/>
          <p:nvPr/>
        </p:nvSpPr>
        <p:spPr>
          <a:xfrm>
            <a:off x="838200" y="6123543"/>
            <a:ext cx="2943178" cy="369332"/>
          </a:xfrm>
          <a:prstGeom prst="rect">
            <a:avLst/>
          </a:prstGeom>
          <a:noFill/>
        </p:spPr>
        <p:txBody>
          <a:bodyPr wrap="none" rtlCol="0">
            <a:spAutoFit/>
          </a:bodyPr>
          <a:lstStyle/>
          <a:p>
            <a:r>
              <a:rPr lang="en-US" dirty="0">
                <a:solidFill>
                  <a:schemeClr val="bg1"/>
                </a:solidFill>
              </a:rPr>
              <a:t>Bobble stitch by </a:t>
            </a:r>
            <a:r>
              <a:rPr lang="en-US" dirty="0">
                <a:hlinkClick r:id="rId4"/>
              </a:rPr>
              <a:t>Club Crochet</a:t>
            </a:r>
            <a:endParaRPr lang="en-US" dirty="0"/>
          </a:p>
        </p:txBody>
      </p:sp>
      <p:pic>
        <p:nvPicPr>
          <p:cNvPr id="4100" name="Picture 4" descr="Jasmine stitch crochet closeup by Desert Blossom Crafts">
            <a:extLst>
              <a:ext uri="{FF2B5EF4-FFF2-40B4-BE49-F238E27FC236}">
                <a16:creationId xmlns:a16="http://schemas.microsoft.com/office/drawing/2014/main" id="{46CDD1C9-33B2-B4F3-C21F-D47E64915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3705" y="3077783"/>
            <a:ext cx="3884590" cy="2913442"/>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A2114C2-0F8E-219F-37EF-4B103DABB0B2}"/>
              </a:ext>
            </a:extLst>
          </p:cNvPr>
          <p:cNvSpPr txBox="1"/>
          <p:nvPr/>
        </p:nvSpPr>
        <p:spPr>
          <a:xfrm>
            <a:off x="4113211" y="6123543"/>
            <a:ext cx="3884590" cy="369332"/>
          </a:xfrm>
          <a:prstGeom prst="rect">
            <a:avLst/>
          </a:prstGeom>
          <a:noFill/>
        </p:spPr>
        <p:txBody>
          <a:bodyPr wrap="none" rtlCol="0">
            <a:spAutoFit/>
          </a:bodyPr>
          <a:lstStyle/>
          <a:p>
            <a:r>
              <a:rPr lang="en-US" dirty="0">
                <a:solidFill>
                  <a:schemeClr val="bg1"/>
                </a:solidFill>
              </a:rPr>
              <a:t>Jasmine stitch by </a:t>
            </a:r>
            <a:r>
              <a:rPr lang="en-US" dirty="0">
                <a:hlinkClick r:id="rId6"/>
              </a:rPr>
              <a:t>Desert Blossom Crafts</a:t>
            </a:r>
            <a:endParaRPr lang="en-US" dirty="0"/>
          </a:p>
        </p:txBody>
      </p:sp>
      <p:pic>
        <p:nvPicPr>
          <p:cNvPr id="4102" name="Picture 6" descr="Waffle stitch blanket by Mama in a Stitch">
            <a:extLst>
              <a:ext uri="{FF2B5EF4-FFF2-40B4-BE49-F238E27FC236}">
                <a16:creationId xmlns:a16="http://schemas.microsoft.com/office/drawing/2014/main" id="{67571D77-EF6A-427E-48B6-6DB70AE6B7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7225" y="1250086"/>
            <a:ext cx="3315505" cy="474114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6223B0-052B-8487-44A7-B4A9ECED1AEC}"/>
              </a:ext>
            </a:extLst>
          </p:cNvPr>
          <p:cNvSpPr txBox="1"/>
          <p:nvPr/>
        </p:nvSpPr>
        <p:spPr>
          <a:xfrm>
            <a:off x="8277225" y="6123543"/>
            <a:ext cx="3268715" cy="369332"/>
          </a:xfrm>
          <a:prstGeom prst="rect">
            <a:avLst/>
          </a:prstGeom>
          <a:noFill/>
        </p:spPr>
        <p:txBody>
          <a:bodyPr wrap="none" rtlCol="0">
            <a:spAutoFit/>
          </a:bodyPr>
          <a:lstStyle/>
          <a:p>
            <a:r>
              <a:rPr lang="en-US" dirty="0">
                <a:solidFill>
                  <a:schemeClr val="bg1"/>
                </a:solidFill>
              </a:rPr>
              <a:t>Waffle stitch by </a:t>
            </a:r>
            <a:r>
              <a:rPr lang="en-US" dirty="0">
                <a:hlinkClick r:id="rId8"/>
              </a:rPr>
              <a:t>Mama in a Stitch</a:t>
            </a:r>
            <a:endParaRPr lang="en-US" dirty="0"/>
          </a:p>
        </p:txBody>
      </p:sp>
    </p:spTree>
    <p:extLst>
      <p:ext uri="{BB962C8B-B14F-4D97-AF65-F5344CB8AC3E}">
        <p14:creationId xmlns:p14="http://schemas.microsoft.com/office/powerpoint/2010/main" val="2235622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DE69-1429-0563-EB67-491D5C36D099}"/>
              </a:ext>
            </a:extLst>
          </p:cNvPr>
          <p:cNvSpPr>
            <a:spLocks noGrp="1"/>
          </p:cNvSpPr>
          <p:nvPr>
            <p:ph type="title"/>
          </p:nvPr>
        </p:nvSpPr>
        <p:spPr>
          <a:xfrm>
            <a:off x="4333103" y="365125"/>
            <a:ext cx="5630048" cy="1325563"/>
          </a:xfrm>
        </p:spPr>
        <p:txBody>
          <a:bodyPr/>
          <a:lstStyle/>
          <a:p>
            <a:r>
              <a:rPr lang="en-US" dirty="0">
                <a:solidFill>
                  <a:schemeClr val="bg1"/>
                </a:solidFill>
              </a:rPr>
              <a:t>Modeling math with crochet: Circles</a:t>
            </a:r>
          </a:p>
        </p:txBody>
      </p:sp>
      <p:pic>
        <p:nvPicPr>
          <p:cNvPr id="1026" name="Picture 2" descr="A crocheted rainbow circle by Shelley Husband">
            <a:extLst>
              <a:ext uri="{FF2B5EF4-FFF2-40B4-BE49-F238E27FC236}">
                <a16:creationId xmlns:a16="http://schemas.microsoft.com/office/drawing/2014/main" id="{DF985AD1-D384-A1A8-E58C-A4EC5DEA8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54" y="581574"/>
            <a:ext cx="3202428" cy="522135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52B5F9F-6EBB-D89F-24AD-A8FFC08A5402}"/>
              </a:ext>
            </a:extLst>
          </p:cNvPr>
          <p:cNvSpPr>
            <a:spLocks noGrp="1"/>
          </p:cNvSpPr>
          <p:nvPr>
            <p:ph idx="1"/>
          </p:nvPr>
        </p:nvSpPr>
        <p:spPr>
          <a:xfrm>
            <a:off x="4267200" y="1690688"/>
            <a:ext cx="7086600" cy="4955069"/>
          </a:xfrm>
        </p:spPr>
        <p:txBody>
          <a:bodyPr>
            <a:normAutofit fontScale="85000" lnSpcReduction="10000"/>
          </a:bodyPr>
          <a:lstStyle/>
          <a:p>
            <a:pPr marL="0" indent="0">
              <a:buNone/>
            </a:pPr>
            <a:r>
              <a:rPr lang="en-US" dirty="0">
                <a:solidFill>
                  <a:schemeClr val="bg1"/>
                </a:solidFill>
              </a:rPr>
              <a:t>Rows vs rounds</a:t>
            </a:r>
          </a:p>
          <a:p>
            <a:r>
              <a:rPr lang="en-US" sz="2600" i="1" dirty="0">
                <a:solidFill>
                  <a:schemeClr val="bg1"/>
                </a:solidFill>
              </a:rPr>
              <a:t>Rows</a:t>
            </a:r>
            <a:r>
              <a:rPr lang="en-US" sz="2600" dirty="0">
                <a:solidFill>
                  <a:schemeClr val="bg1"/>
                </a:solidFill>
              </a:rPr>
              <a:t>: working back and forth, usually to create a rectangular-shaped fabric</a:t>
            </a:r>
          </a:p>
          <a:p>
            <a:r>
              <a:rPr lang="en-US" sz="2600" i="1" dirty="0">
                <a:solidFill>
                  <a:schemeClr val="bg1"/>
                </a:solidFill>
              </a:rPr>
              <a:t>Rounds</a:t>
            </a:r>
            <a:r>
              <a:rPr lang="en-US" sz="2600" dirty="0">
                <a:solidFill>
                  <a:schemeClr val="bg1"/>
                </a:solidFill>
              </a:rPr>
              <a:t>: working around a central point, usually to create a circular-shaped fabric</a:t>
            </a:r>
          </a:p>
          <a:p>
            <a:pPr marL="0" indent="0">
              <a:buNone/>
            </a:pPr>
            <a:r>
              <a:rPr lang="en-US" dirty="0">
                <a:solidFill>
                  <a:schemeClr val="bg1"/>
                </a:solidFill>
              </a:rPr>
              <a:t>Making circles involves putting in more stitches each round with </a:t>
            </a:r>
            <a:r>
              <a:rPr lang="en-US" i="1" dirty="0">
                <a:solidFill>
                  <a:schemeClr val="bg1"/>
                </a:solidFill>
              </a:rPr>
              <a:t>increase stitches</a:t>
            </a:r>
            <a:r>
              <a:rPr lang="en-US" dirty="0">
                <a:solidFill>
                  <a:schemeClr val="bg1"/>
                </a:solidFill>
              </a:rPr>
              <a:t>: putting more than one stitch in the next stitch</a:t>
            </a:r>
            <a:endParaRPr lang="en-US" dirty="0">
              <a:solidFill>
                <a:schemeClr val="bg1"/>
              </a:solidFill>
              <a:latin typeface="Georgia" panose="02040502050405020303" pitchFamily="18" charset="0"/>
            </a:endParaRPr>
          </a:p>
          <a:p>
            <a:pPr marL="0" indent="0">
              <a:buNone/>
            </a:pPr>
            <a:r>
              <a:rPr lang="en-US" dirty="0">
                <a:solidFill>
                  <a:schemeClr val="bg1"/>
                </a:solidFill>
              </a:rPr>
              <a:t>Here is a general pattern for crocheting circles:</a:t>
            </a:r>
          </a:p>
          <a:p>
            <a:pPr marL="457200" lvl="1" indent="0">
              <a:buNone/>
            </a:pPr>
            <a:endParaRPr lang="en-US" dirty="0">
              <a:solidFill>
                <a:schemeClr val="bg1"/>
              </a:solidFill>
              <a:latin typeface="Georgia" panose="02040502050405020303" pitchFamily="18" charset="0"/>
            </a:endParaRPr>
          </a:p>
          <a:p>
            <a:pPr marL="457200" lvl="1" indent="0">
              <a:buNone/>
            </a:pPr>
            <a:r>
              <a:rPr lang="en-US" dirty="0">
                <a:solidFill>
                  <a:schemeClr val="bg1"/>
                </a:solidFill>
                <a:latin typeface="Georgia" panose="02040502050405020303" pitchFamily="18" charset="0"/>
              </a:rPr>
              <a:t>Round 1: 12 </a:t>
            </a:r>
            <a:r>
              <a:rPr lang="en-US" dirty="0" err="1">
                <a:solidFill>
                  <a:schemeClr val="bg1"/>
                </a:solidFill>
                <a:latin typeface="Georgia" panose="02040502050405020303" pitchFamily="18" charset="0"/>
              </a:rPr>
              <a:t>sts</a:t>
            </a:r>
            <a:endParaRPr lang="en-US" dirty="0">
              <a:solidFill>
                <a:schemeClr val="bg1"/>
              </a:solidFill>
              <a:latin typeface="Georgia" panose="02040502050405020303" pitchFamily="18" charset="0"/>
            </a:endParaRPr>
          </a:p>
          <a:p>
            <a:pPr marL="457200" lvl="1" indent="0">
              <a:buNone/>
            </a:pPr>
            <a:r>
              <a:rPr lang="en-US" dirty="0">
                <a:solidFill>
                  <a:schemeClr val="bg1"/>
                </a:solidFill>
                <a:latin typeface="Georgia" panose="02040502050405020303" pitchFamily="18" charset="0"/>
              </a:rPr>
              <a:t>Round 2: 2 </a:t>
            </a:r>
            <a:r>
              <a:rPr lang="en-US" dirty="0" err="1">
                <a:solidFill>
                  <a:schemeClr val="bg1"/>
                </a:solidFill>
                <a:latin typeface="Georgia" panose="02040502050405020303" pitchFamily="18" charset="0"/>
              </a:rPr>
              <a:t>sts</a:t>
            </a:r>
            <a:r>
              <a:rPr lang="en-US" dirty="0">
                <a:solidFill>
                  <a:schemeClr val="bg1"/>
                </a:solidFill>
                <a:latin typeface="Georgia" panose="02040502050405020303" pitchFamily="18" charset="0"/>
              </a:rPr>
              <a:t> worked into each </a:t>
            </a:r>
            <a:r>
              <a:rPr lang="en-US" dirty="0" err="1">
                <a:solidFill>
                  <a:schemeClr val="bg1"/>
                </a:solidFill>
                <a:latin typeface="Georgia" panose="02040502050405020303" pitchFamily="18" charset="0"/>
              </a:rPr>
              <a:t>st</a:t>
            </a:r>
            <a:r>
              <a:rPr lang="en-US" dirty="0">
                <a:solidFill>
                  <a:schemeClr val="bg1"/>
                </a:solidFill>
                <a:latin typeface="Georgia" panose="02040502050405020303" pitchFamily="18" charset="0"/>
              </a:rPr>
              <a:t> of Round 1 {24 </a:t>
            </a:r>
            <a:r>
              <a:rPr lang="en-US" dirty="0" err="1">
                <a:solidFill>
                  <a:schemeClr val="bg1"/>
                </a:solidFill>
                <a:latin typeface="Georgia" panose="02040502050405020303" pitchFamily="18" charset="0"/>
              </a:rPr>
              <a:t>sts</a:t>
            </a:r>
            <a:r>
              <a:rPr lang="en-US" dirty="0">
                <a:solidFill>
                  <a:schemeClr val="bg1"/>
                </a:solidFill>
                <a:latin typeface="Georgia" panose="02040502050405020303" pitchFamily="18" charset="0"/>
              </a:rPr>
              <a:t>}</a:t>
            </a:r>
          </a:p>
          <a:p>
            <a:pPr marL="457200" lvl="1" indent="0">
              <a:buNone/>
            </a:pPr>
            <a:r>
              <a:rPr lang="en-US" dirty="0">
                <a:solidFill>
                  <a:schemeClr val="bg1"/>
                </a:solidFill>
                <a:latin typeface="Georgia" panose="02040502050405020303" pitchFamily="18" charset="0"/>
              </a:rPr>
              <a:t>Round 3: 2 </a:t>
            </a:r>
            <a:r>
              <a:rPr lang="en-US" dirty="0" err="1">
                <a:solidFill>
                  <a:schemeClr val="bg1"/>
                </a:solidFill>
                <a:latin typeface="Georgia" panose="02040502050405020303" pitchFamily="18" charset="0"/>
              </a:rPr>
              <a:t>sts</a:t>
            </a:r>
            <a:r>
              <a:rPr lang="en-US" dirty="0">
                <a:solidFill>
                  <a:schemeClr val="bg1"/>
                </a:solidFill>
                <a:latin typeface="Georgia" panose="02040502050405020303" pitchFamily="18" charset="0"/>
              </a:rPr>
              <a:t> worked into the first </a:t>
            </a:r>
            <a:r>
              <a:rPr lang="en-US" dirty="0" err="1">
                <a:solidFill>
                  <a:schemeClr val="bg1"/>
                </a:solidFill>
                <a:latin typeface="Georgia" panose="02040502050405020303" pitchFamily="18" charset="0"/>
              </a:rPr>
              <a:t>st</a:t>
            </a:r>
            <a:r>
              <a:rPr lang="en-US" dirty="0">
                <a:solidFill>
                  <a:schemeClr val="bg1"/>
                </a:solidFill>
                <a:latin typeface="Georgia" panose="02040502050405020303" pitchFamily="18" charset="0"/>
              </a:rPr>
              <a:t>, 1 </a:t>
            </a:r>
            <a:r>
              <a:rPr lang="en-US" dirty="0" err="1">
                <a:solidFill>
                  <a:schemeClr val="bg1"/>
                </a:solidFill>
                <a:latin typeface="Georgia" panose="02040502050405020303" pitchFamily="18" charset="0"/>
              </a:rPr>
              <a:t>st</a:t>
            </a:r>
            <a:r>
              <a:rPr lang="en-US" dirty="0">
                <a:solidFill>
                  <a:schemeClr val="bg1"/>
                </a:solidFill>
                <a:latin typeface="Georgia" panose="02040502050405020303" pitchFamily="18" charset="0"/>
              </a:rPr>
              <a:t> worked into the next </a:t>
            </a:r>
            <a:r>
              <a:rPr lang="en-US" dirty="0" err="1">
                <a:solidFill>
                  <a:schemeClr val="bg1"/>
                </a:solidFill>
                <a:latin typeface="Georgia" panose="02040502050405020303" pitchFamily="18" charset="0"/>
              </a:rPr>
              <a:t>st</a:t>
            </a:r>
            <a:r>
              <a:rPr lang="en-US" dirty="0">
                <a:solidFill>
                  <a:schemeClr val="bg1"/>
                </a:solidFill>
                <a:latin typeface="Georgia" panose="02040502050405020303" pitchFamily="18" charset="0"/>
              </a:rPr>
              <a:t>, repeated all the way around.  {36 </a:t>
            </a:r>
            <a:r>
              <a:rPr lang="en-US" dirty="0" err="1">
                <a:solidFill>
                  <a:schemeClr val="bg1"/>
                </a:solidFill>
                <a:latin typeface="Georgia" panose="02040502050405020303" pitchFamily="18" charset="0"/>
              </a:rPr>
              <a:t>sts</a:t>
            </a:r>
            <a:r>
              <a:rPr lang="en-US" dirty="0">
                <a:solidFill>
                  <a:schemeClr val="bg1"/>
                </a:solidFill>
                <a:latin typeface="Georgia" panose="02040502050405020303" pitchFamily="18" charset="0"/>
              </a:rPr>
              <a:t>}</a:t>
            </a:r>
          </a:p>
          <a:p>
            <a:pPr marL="457200" lvl="1" indent="0">
              <a:buNone/>
            </a:pPr>
            <a:r>
              <a:rPr lang="en-US" dirty="0">
                <a:solidFill>
                  <a:schemeClr val="bg1"/>
                </a:solidFill>
                <a:latin typeface="Georgia" panose="02040502050405020303" pitchFamily="18" charset="0"/>
              </a:rPr>
              <a:t>Repeat until desired size!</a:t>
            </a:r>
          </a:p>
        </p:txBody>
      </p:sp>
      <p:sp>
        <p:nvSpPr>
          <p:cNvPr id="4" name="TextBox 3">
            <a:extLst>
              <a:ext uri="{FF2B5EF4-FFF2-40B4-BE49-F238E27FC236}">
                <a16:creationId xmlns:a16="http://schemas.microsoft.com/office/drawing/2014/main" id="{E9BD2818-9D86-0FCC-00BF-A7AA9D62D8A9}"/>
              </a:ext>
            </a:extLst>
          </p:cNvPr>
          <p:cNvSpPr txBox="1"/>
          <p:nvPr/>
        </p:nvSpPr>
        <p:spPr>
          <a:xfrm>
            <a:off x="403654" y="5953260"/>
            <a:ext cx="3202428" cy="646331"/>
          </a:xfrm>
          <a:prstGeom prst="rect">
            <a:avLst/>
          </a:prstGeom>
          <a:noFill/>
        </p:spPr>
        <p:txBody>
          <a:bodyPr wrap="square" rtlCol="0">
            <a:spAutoFit/>
          </a:bodyPr>
          <a:lstStyle/>
          <a:p>
            <a:pPr algn="r"/>
            <a:r>
              <a:rPr lang="en-US" dirty="0">
                <a:solidFill>
                  <a:schemeClr val="bg1"/>
                </a:solidFill>
              </a:rPr>
              <a:t>Crochet circle and pattern by </a:t>
            </a:r>
            <a:r>
              <a:rPr lang="en-US" dirty="0">
                <a:hlinkClick r:id="rId4"/>
              </a:rPr>
              <a:t>Shelley Husband</a:t>
            </a:r>
            <a:endParaRPr lang="en-US" dirty="0"/>
          </a:p>
        </p:txBody>
      </p:sp>
    </p:spTree>
    <p:extLst>
      <p:ext uri="{BB962C8B-B14F-4D97-AF65-F5344CB8AC3E}">
        <p14:creationId xmlns:p14="http://schemas.microsoft.com/office/powerpoint/2010/main" val="3026463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3641</Words>
  <Application>Microsoft Office PowerPoint</Application>
  <PresentationFormat>Widescreen</PresentationFormat>
  <Paragraphs>263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Georgia</vt:lpstr>
      <vt:lpstr>Office Theme</vt:lpstr>
      <vt:lpstr>Loops through loops: how crochet can model discrete mathematics</vt:lpstr>
      <vt:lpstr>Overview</vt:lpstr>
      <vt:lpstr>What is crochet?</vt:lpstr>
      <vt:lpstr>Very brief history of fiber arts</vt:lpstr>
      <vt:lpstr>Crochet patterns and making algorithms</vt:lpstr>
      <vt:lpstr>PowerPoint Presentation</vt:lpstr>
      <vt:lpstr>PowerPoint Presentation</vt:lpstr>
      <vt:lpstr>Showcase of textured fabric</vt:lpstr>
      <vt:lpstr>Modeling math with crochet: Circles</vt:lpstr>
      <vt:lpstr>Modeling math with crochet: Spheres</vt:lpstr>
      <vt:lpstr>Amigurumi and 3D crochet</vt:lpstr>
      <vt:lpstr>Modeling math with crochet: Fractals</vt:lpstr>
      <vt:lpstr>Modeling hyperbolic geometry</vt:lpstr>
      <vt:lpstr>The Crochet Coral Reef</vt:lpstr>
      <vt:lpstr>PowerPoint Presentation</vt:lpstr>
      <vt:lpstr>Making a “hyperbolic scrunchie”</vt:lpstr>
      <vt:lpstr>PowerPoint Presentation</vt:lpstr>
      <vt:lpstr>PowerPoint Presentation</vt:lpstr>
      <vt:lpstr>PowerPoint Presentation</vt:lpstr>
      <vt:lpstr>Conclusion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Elsa Vosganian</dc:creator>
  <cp:lastModifiedBy>Elsa Vosganian</cp:lastModifiedBy>
  <cp:revision>110</cp:revision>
  <dcterms:created xsi:type="dcterms:W3CDTF">2025-12-06T20:21:11Z</dcterms:created>
  <dcterms:modified xsi:type="dcterms:W3CDTF">2025-12-08T07:29:59Z</dcterms:modified>
</cp:coreProperties>
</file>